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70" r:id="rId10"/>
    <p:sldId id="272" r:id="rId11"/>
    <p:sldId id="271" r:id="rId12"/>
    <p:sldId id="266" r:id="rId13"/>
    <p:sldId id="269" r:id="rId14"/>
    <p:sldId id="264" r:id="rId15"/>
    <p:sldId id="267" r:id="rId16"/>
    <p:sldId id="268"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221" autoAdjust="0"/>
  </p:normalViewPr>
  <p:slideViewPr>
    <p:cSldViewPr snapToGrid="0" snapToObjects="1">
      <p:cViewPr varScale="1">
        <p:scale>
          <a:sx n="132" d="100"/>
          <a:sy n="132" d="100"/>
        </p:scale>
        <p:origin x="2634" y="12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386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presentation gives a complete overview of subscriber growth, churn behaviour, revenue trends, and forecast modelling. All insights are based fully on the underlying Excel data.</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1C8B8-6E9B-2ED6-9214-FA082C6A0C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14AC29-6DAE-74BF-85EF-A8E233B2077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960AD264-C1BD-880B-052F-5580BC4536D4}"/>
              </a:ext>
            </a:extLst>
          </p:cNvPr>
          <p:cNvSpPr>
            <a:spLocks noGrp="1"/>
          </p:cNvSpPr>
          <p:nvPr>
            <p:ph type="body" sz="quarter" idx="3"/>
          </p:nvPr>
        </p:nvSpPr>
        <p:spPr/>
        <p:txBody>
          <a:bodyPr/>
          <a:lstStyle/>
          <a:p>
            <a:r>
              <a:rPr lang="en-GB" dirty="0"/>
              <a:t>Competitors in the wider subscription market have moved away from these ‘cliff-edge’ pricing structures. Instead, they’re adopting soft landings: either phasing out the discount, or replacing it with a smaller loyalty rate.</a:t>
            </a:r>
            <a:endParaRPr dirty="0"/>
          </a:p>
        </p:txBody>
      </p:sp>
      <p:sp>
        <p:nvSpPr>
          <p:cNvPr id="4" name="Slide Number Placeholder 3">
            <a:extLst>
              <a:ext uri="{FF2B5EF4-FFF2-40B4-BE49-F238E27FC236}">
                <a16:creationId xmlns:a16="http://schemas.microsoft.com/office/drawing/2014/main" id="{8162013E-1F84-3FCC-468B-1A96921EF580}"/>
              </a:ext>
            </a:extLst>
          </p:cNvPr>
          <p:cNvSpPr>
            <a:spLocks noGrp="1"/>
          </p:cNvSpPr>
          <p:nvPr>
            <p:ph type="sldNum" sz="quarter" idx="5"/>
          </p:nvPr>
        </p:nvSpPr>
        <p:spPr/>
      </p:sp>
    </p:spTree>
    <p:extLst>
      <p:ext uri="{BB962C8B-B14F-4D97-AF65-F5344CB8AC3E}">
        <p14:creationId xmlns:p14="http://schemas.microsoft.com/office/powerpoint/2010/main" val="257575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A0581-479E-C7F6-D216-0C366484CA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D9FB84-72F8-D874-E5AB-A219F36F993A}"/>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886090ED-C845-91E7-9AB2-25855EA72A9A}"/>
              </a:ext>
            </a:extLst>
          </p:cNvPr>
          <p:cNvSpPr>
            <a:spLocks noGrp="1"/>
          </p:cNvSpPr>
          <p:nvPr>
            <p:ph type="body" sz="quarter" idx="3"/>
          </p:nvPr>
        </p:nvSpPr>
        <p:spPr/>
        <p:txBody>
          <a:bodyPr/>
          <a:lstStyle/>
          <a:p>
            <a:r>
              <a:rPr lang="en-GB" dirty="0"/>
              <a:t>“These changes soften the Month-12 price jump and align us with competitor best practices.</a:t>
            </a:r>
          </a:p>
          <a:p>
            <a:r>
              <a:rPr lang="en-GB" dirty="0"/>
              <a:t>A tapering loyalty rate removes the cliff-edge effect, improves renewal behaviour, and stabilises churn without reducing long-term revenue.”</a:t>
            </a:r>
          </a:p>
        </p:txBody>
      </p:sp>
      <p:sp>
        <p:nvSpPr>
          <p:cNvPr id="4" name="Slide Number Placeholder 3">
            <a:extLst>
              <a:ext uri="{FF2B5EF4-FFF2-40B4-BE49-F238E27FC236}">
                <a16:creationId xmlns:a16="http://schemas.microsoft.com/office/drawing/2014/main" id="{38F6130C-792F-AD99-7A28-E673F2152675}"/>
              </a:ext>
            </a:extLst>
          </p:cNvPr>
          <p:cNvSpPr>
            <a:spLocks noGrp="1"/>
          </p:cNvSpPr>
          <p:nvPr>
            <p:ph type="sldNum" sz="quarter" idx="5"/>
          </p:nvPr>
        </p:nvSpPr>
        <p:spPr/>
      </p:sp>
    </p:spTree>
    <p:extLst>
      <p:ext uri="{BB962C8B-B14F-4D97-AF65-F5344CB8AC3E}">
        <p14:creationId xmlns:p14="http://schemas.microsoft.com/office/powerpoint/2010/main" val="3115968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Scenario A represents what happens if we don’t change anything about our current subscription model.</a:t>
            </a:r>
          </a:p>
          <a:p>
            <a:r>
              <a:rPr lang="en-GB" dirty="0"/>
              <a:t>What we see in the data is that growth begins to plateau around mid-2024. Month-12 churn remains consistently high because the pricing structure still creates that sudden step-change in cost.</a:t>
            </a:r>
          </a:p>
          <a:p>
            <a:r>
              <a:rPr lang="en-GB" dirty="0"/>
              <a:t>As a result, the active subscriber count levels off and then starts to decline. Revenue continues to rise, but the rate of growth slows sharply, because we’re losing too many customers right at the renewal point.</a:t>
            </a:r>
          </a:p>
          <a:p>
            <a:r>
              <a:rPr lang="en-GB" dirty="0"/>
              <a:t>Smaller regions in particular begin to contract—it becomes harder to sustain momentum where acquisition numbers are already low.</a:t>
            </a:r>
          </a:p>
          <a:p>
            <a:r>
              <a:rPr lang="en-GB" dirty="0"/>
              <a:t>The big picture is that customer lifetime value stays low, and the business shifts from a growth trajectory into more of a maintenance mode. That’s the risk of staying with the current model.</a:t>
            </a:r>
          </a:p>
          <a:p>
            <a:endParaRPr lang="en-GB" dirty="0"/>
          </a:p>
        </p:txBody>
      </p:sp>
    </p:spTree>
    <p:extLst>
      <p:ext uri="{BB962C8B-B14F-4D97-AF65-F5344CB8AC3E}">
        <p14:creationId xmlns:p14="http://schemas.microsoft.com/office/powerpoint/2010/main" val="2803622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Scenario B explores what happens when we smooth the renewal stage, instead of allowing that sharp price jump at Month 12.</a:t>
            </a:r>
          </a:p>
          <a:p>
            <a:r>
              <a:rPr lang="en-GB" dirty="0"/>
              <a:t>Across all demographics, retention improves noticeably. We particularly see a strong effect among older subscribers: they offer high lifetime value, but they’re also more price sensitive. When the increase is softened, they’re far more likely to remain subscribed.</a:t>
            </a:r>
          </a:p>
          <a:p>
            <a:r>
              <a:rPr lang="en-GB" dirty="0"/>
              <a:t>We also see a positive impact regionally. Areas with weaker acquisition pipelines—such as Wales and Northern Ireland—are currently hit hardest by churn spikes. Under Scenario B, those spikes reduce, which helps stabilise their subscriber base.</a:t>
            </a:r>
          </a:p>
          <a:p>
            <a:r>
              <a:rPr lang="en-GB" dirty="0"/>
              <a:t>And most importantly, the forecast models show that by reducing the renewal friction, overall growth returns to a healthy upward trend.</a:t>
            </a:r>
          </a:p>
          <a:p>
            <a:r>
              <a:rPr lang="en-GB" dirty="0"/>
              <a:t>In short, smoothing the renewal experience directly strengthens retention and restores momentum without changing the core product.</a:t>
            </a:r>
          </a:p>
          <a:p>
            <a:endParaRPr lang="en-GB" dirty="0"/>
          </a:p>
        </p:txBody>
      </p:sp>
    </p:spTree>
    <p:extLst>
      <p:ext uri="{BB962C8B-B14F-4D97-AF65-F5344CB8AC3E}">
        <p14:creationId xmlns:p14="http://schemas.microsoft.com/office/powerpoint/2010/main" val="874511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GB" dirty="0"/>
              <a:t>Scenario C looks at what happens when we make a more comprehensive shift toward a retention-first strategy.</a:t>
            </a:r>
          </a:p>
          <a:p>
            <a:r>
              <a:rPr lang="en-GB" dirty="0"/>
              <a:t>The first component is strengthening onboarding for younger customers. They currently churn at higher rates, so improving their early experience has one of the biggest impacts on long-term value.</a:t>
            </a:r>
          </a:p>
          <a:p>
            <a:r>
              <a:rPr lang="en-GB" dirty="0"/>
              <a:t>The second lever is region-specific renewal offers. Our data shows that churn is not uniform across locations. Customising the renewal experience for weaker regions helps stabilise their subscriber base and prevents contraction.</a:t>
            </a:r>
          </a:p>
          <a:p>
            <a:r>
              <a:rPr lang="en-GB" dirty="0"/>
              <a:t>Third, we introduce long-term loyalty discounts. This gives customers a clear benefit to staying with us beyond Year 1 and Year 2, and it removes the ‘cliff-edge’ pricing effect entirely.</a:t>
            </a:r>
          </a:p>
          <a:p>
            <a:r>
              <a:rPr lang="en-GB" dirty="0"/>
              <a:t>When we model these changes together, the results are significant. Renewal-stage churn drops by 40 to 50 percent, which is a substantial improvement over both the baseline and Scenario B.</a:t>
            </a:r>
          </a:p>
          <a:p>
            <a:r>
              <a:rPr lang="en-GB" dirty="0"/>
              <a:t>As a result, overall growth in 2024 and 2025 returns to levels we were seeing in early 2023. Revenue growth strengthens—roughly two to three times the baseline—and customer lifetime value rises meaningfully.</a:t>
            </a:r>
          </a:p>
          <a:p>
            <a:r>
              <a:rPr lang="en-GB" dirty="0"/>
              <a:t>In short, Scenario C doesn’t just fix the Month-12 problem. It shifts the entire subscription model toward long-term stability and sustained growth.</a:t>
            </a:r>
          </a:p>
        </p:txBody>
      </p:sp>
      <p:sp>
        <p:nvSpPr>
          <p:cNvPr id="4" name="Slide Number Placeholder 3"/>
          <p:cNvSpPr>
            <a:spLocks noGrp="1"/>
          </p:cNvSpPr>
          <p:nvPr>
            <p:ph type="sldNum" sz="quarter" idx="5"/>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On this slide, we’ve outlined the core actions that will have the biggest impact on improving retention and stabilising long-term </a:t>
            </a:r>
            <a:r>
              <a:rPr lang="en-GB" dirty="0" err="1"/>
              <a:t>growth.First</a:t>
            </a:r>
            <a:r>
              <a:rPr lang="en-GB" dirty="0"/>
              <a:t>, introducing loyalty pricing gives long-term subscribers a clearer sense of value. It replaces the sudden price jump with a predictable, steady progression and directly addresses the churn spike we see at Month 12.</a:t>
            </a:r>
          </a:p>
          <a:p>
            <a:r>
              <a:rPr lang="en-GB" dirty="0"/>
              <a:t>Next, renewal communication is essential. Starting the conversation 60 to 90 days before renewal gives customers time to understand what’s changing and reduces the ‘surprise’ factor that currently drives </a:t>
            </a:r>
            <a:r>
              <a:rPr lang="en-GB" dirty="0" err="1"/>
              <a:t>cancellations.We</a:t>
            </a:r>
            <a:r>
              <a:rPr lang="en-GB" dirty="0"/>
              <a:t> also recommend targeted offers for regions with lower retention. The data shows that churn is not evenly distributed, so regional incentives can help balance growth.</a:t>
            </a:r>
          </a:p>
          <a:p>
            <a:r>
              <a:rPr lang="en-GB" dirty="0"/>
              <a:t>Improving onboarding for younger subscribers is another lever. Younger customers show higher churn overall, so a better early experience can meaningfully increase their long-term value.</a:t>
            </a:r>
          </a:p>
          <a:p>
            <a:r>
              <a:rPr lang="en-GB" dirty="0"/>
              <a:t>The next step is implementing churn-risk scoring. This allows us to identify at-risk users early and intervene with the right offer or message before they </a:t>
            </a:r>
            <a:r>
              <a:rPr lang="en-GB" dirty="0" err="1"/>
              <a:t>cancel.Finally</a:t>
            </a:r>
            <a:r>
              <a:rPr lang="en-GB" dirty="0"/>
              <a:t>, we should run controlled tests on pricing strategies. This includes A/B testing discount tapering, communication timing, and loyalty incentives. These experiments will show, with evidence, these changes may drive the best retention outcomes.</a:t>
            </a:r>
          </a:p>
          <a:p>
            <a:r>
              <a:rPr lang="en-GB" dirty="0"/>
              <a:t>Taken together, these actions shift our model from reactive to proactive — prioritising long-term subscriber value and reducing the volatility we see today.</a:t>
            </a:r>
          </a:p>
        </p:txBody>
      </p:sp>
    </p:spTree>
    <p:extLst>
      <p:ext uri="{BB962C8B-B14F-4D97-AF65-F5344CB8AC3E}">
        <p14:creationId xmlns:p14="http://schemas.microsoft.com/office/powerpoint/2010/main" val="1762539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chart shows the day‑to‑day number of active subscribers. Rising early, then flattening. A flattening line means cancellations begin offsetting new signups. This tells us retention, especially around renewals, is the main issue to address.</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slide makes the retention problem very clear. Most cancellations occur around the one‑year mark. That’s when the customer loses their 10% first‑year discount and sees the full price. That sudden price jump drives the majority of churn spikes.</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slide shows the rising average age of our customer base. Older users stay longer overall, but they are more sensitive to price changes at renewal. This means improving the renewal experience directly impacts our most stable customers.</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chart shows a consistent and balanced gender distribution. Since churn doesn’t spike differently between groups, renewal improvements will influence all customers roughly equally.</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shows the subscriber counts per region. England grows strongly, while Wales and Northern Ireland flatten sooner. These regions may need targeted offers or improved incentives at renewal.</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Revenue follows subscriber behaviour with a slight delay. As churn increases, revenue growth softens. By smoothing renewal pricing and improving customer communication, revenue will resume stronger growth.</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Customers get used to a lower price for a whole year. When that price jumps, many leave immediately. This is </a:t>
            </a:r>
            <a:r>
              <a:rPr dirty="0" err="1"/>
              <a:t>behavioural</a:t>
            </a:r>
            <a:r>
              <a:rPr dirty="0"/>
              <a:t> economics 101: sudden price changes cause cancellations. A smoother, more predictable renewal keeps more people subscribed.</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AE0F4-2478-8621-4A39-042A61C86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E0CA6C-3194-2127-020E-ED1128206B12}"/>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E636CA12-1A25-3D19-0C8B-63435D66179A}"/>
              </a:ext>
            </a:extLst>
          </p:cNvPr>
          <p:cNvSpPr>
            <a:spLocks noGrp="1"/>
          </p:cNvSpPr>
          <p:nvPr>
            <p:ph type="body" sz="quarter" idx="3"/>
          </p:nvPr>
        </p:nvSpPr>
        <p:spPr/>
        <p:txBody>
          <a:bodyPr/>
          <a:lstStyle/>
          <a:p>
            <a:r>
              <a:rPr lang="en-GB" dirty="0"/>
              <a:t>This image shows the core issue behind our Month-12 churn spike.</a:t>
            </a:r>
          </a:p>
          <a:p>
            <a:r>
              <a:rPr lang="en-GB" dirty="0"/>
              <a:t>The current model stacks two discounts during the first year: the subtype discount and the 10% ‘first-year’ discount. When both disappear at Month 12, customers experience a very sharp price increase.</a:t>
            </a:r>
          </a:p>
          <a:p>
            <a:r>
              <a:rPr lang="en-GB" dirty="0"/>
              <a:t>Depending on the tier, this can be a jump of 33%, 40%, even over 50% for some subscribers. From the customer’s perspective, that increase feels sudden and unplanned, and we see that directly reflected in the timeline charts — churn spikes right as this discount ends.</a:t>
            </a:r>
          </a:p>
        </p:txBody>
      </p:sp>
      <p:sp>
        <p:nvSpPr>
          <p:cNvPr id="4" name="Slide Number Placeholder 3">
            <a:extLst>
              <a:ext uri="{FF2B5EF4-FFF2-40B4-BE49-F238E27FC236}">
                <a16:creationId xmlns:a16="http://schemas.microsoft.com/office/drawing/2014/main" id="{2FBD48A0-613C-78C6-2EBD-05BD5FA85786}"/>
              </a:ext>
            </a:extLst>
          </p:cNvPr>
          <p:cNvSpPr>
            <a:spLocks noGrp="1"/>
          </p:cNvSpPr>
          <p:nvPr>
            <p:ph type="sldNum" sz="quarter" idx="5"/>
          </p:nvPr>
        </p:nvSpPr>
        <p:spPr/>
      </p:sp>
    </p:spTree>
    <p:extLst>
      <p:ext uri="{BB962C8B-B14F-4D97-AF65-F5344CB8AC3E}">
        <p14:creationId xmlns:p14="http://schemas.microsoft.com/office/powerpoint/2010/main" val="1595485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11/23/2025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3998"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9144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40040" y="-1133192"/>
            <a:ext cx="6858001" cy="9124385"/>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1072" y="0"/>
            <a:ext cx="4572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
            <a:ext cx="9137153"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784" y="4049"/>
            <a:ext cx="7662432"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1520019" y="1030406"/>
            <a:ext cx="6110785" cy="3081242"/>
          </a:xfrm>
        </p:spPr>
        <p:txBody>
          <a:bodyPr anchor="ctr">
            <a:normAutofit/>
          </a:bodyPr>
          <a:lstStyle/>
          <a:p>
            <a:r>
              <a:rPr lang="en-GB" sz="4200" b="1" dirty="0">
                <a:solidFill>
                  <a:srgbClr val="FFFFFF"/>
                </a:solidFill>
                <a:latin typeface="Aldhabi" panose="020F0502020204030204" pitchFamily="2" charset="-78"/>
                <a:cs typeface="Aldhabi" panose="020F0502020204030204" pitchFamily="2" charset="-78"/>
              </a:rPr>
              <a:t>Magic Subscription </a:t>
            </a:r>
            <a:br>
              <a:rPr lang="en-GB" sz="4200" dirty="0">
                <a:solidFill>
                  <a:srgbClr val="FFFFFF"/>
                </a:solidFill>
              </a:rPr>
            </a:br>
            <a:r>
              <a:rPr lang="en-GB" sz="4200" dirty="0">
                <a:solidFill>
                  <a:srgbClr val="FFFFFF"/>
                </a:solidFill>
              </a:rPr>
              <a:t> Board Report Overview</a:t>
            </a:r>
            <a:br>
              <a:rPr lang="en-GB" sz="4200" dirty="0">
                <a:solidFill>
                  <a:srgbClr val="FFFFFF"/>
                </a:solidFill>
              </a:rPr>
            </a:br>
            <a:endParaRPr lang="en-GB" sz="4200" dirty="0">
              <a:solidFill>
                <a:srgbClr val="FFFFFF"/>
              </a:solidFill>
            </a:endParaRPr>
          </a:p>
        </p:txBody>
      </p:sp>
      <p:sp>
        <p:nvSpPr>
          <p:cNvPr id="3" name="Subtitle 2"/>
          <p:cNvSpPr>
            <a:spLocks noGrp="1"/>
          </p:cNvSpPr>
          <p:nvPr>
            <p:ph type="subTitle" idx="1"/>
          </p:nvPr>
        </p:nvSpPr>
        <p:spPr>
          <a:xfrm>
            <a:off x="1169957" y="5171093"/>
            <a:ext cx="6808971" cy="860620"/>
          </a:xfrm>
        </p:spPr>
        <p:txBody>
          <a:bodyPr anchor="ctr">
            <a:normAutofit/>
          </a:bodyPr>
          <a:lstStyle/>
          <a:p>
            <a:pPr>
              <a:lnSpc>
                <a:spcPct val="90000"/>
              </a:lnSpc>
            </a:pPr>
            <a:r>
              <a:rPr lang="en-GB" sz="2500">
                <a:solidFill>
                  <a:srgbClr val="FFFFFF"/>
                </a:solidFill>
              </a:rPr>
              <a:t>Magic Subscription</a:t>
            </a:r>
          </a:p>
          <a:p>
            <a:pPr>
              <a:lnSpc>
                <a:spcPct val="90000"/>
              </a:lnSpc>
            </a:pPr>
            <a:r>
              <a:rPr lang="en-GB" sz="2500">
                <a:solidFill>
                  <a:srgbClr val="FFFFFF"/>
                </a:solidFill>
              </a:rPr>
              <a:t>January 2022 – January 2024 Calendar Insights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1418"/>
        </a:solidFill>
        <a:effectLst/>
      </p:bgPr>
    </p:bg>
    <p:spTree>
      <p:nvGrpSpPr>
        <p:cNvPr id="1" name="">
          <a:extLst>
            <a:ext uri="{FF2B5EF4-FFF2-40B4-BE49-F238E27FC236}">
              <a16:creationId xmlns:a16="http://schemas.microsoft.com/office/drawing/2014/main" id="{E077B6C4-277E-A167-EC4F-B22E6CF108B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4A65A1-AEB5-48BF-C9EA-2701E0E8F704}"/>
              </a:ext>
            </a:extLst>
          </p:cNvPr>
          <p:cNvSpPr>
            <a:spLocks noGrp="1"/>
          </p:cNvSpPr>
          <p:nvPr>
            <p:ph idx="1"/>
          </p:nvPr>
        </p:nvSpPr>
        <p:spPr>
          <a:xfrm>
            <a:off x="0" y="941150"/>
            <a:ext cx="9093200" cy="3397250"/>
          </a:xfrm>
        </p:spPr>
        <p:txBody>
          <a:bodyPr>
            <a:normAutofit/>
          </a:bodyPr>
          <a:lstStyle/>
          <a:p>
            <a:pPr marL="0" indent="0">
              <a:buNone/>
            </a:pPr>
            <a:endParaRPr lang="en-GB" sz="2200" dirty="0">
              <a:solidFill>
                <a:srgbClr val="DCDCDC"/>
              </a:solidFill>
            </a:endParaRPr>
          </a:p>
          <a:p>
            <a:pPr marL="0" indent="0">
              <a:buNone/>
            </a:pPr>
            <a:r>
              <a:rPr lang="en-GB" sz="2200" dirty="0">
                <a:solidFill>
                  <a:srgbClr val="DCDCDC"/>
                </a:solidFill>
              </a:rPr>
              <a:t>• Most major subscription services now use soft landings, not sudden jumps.</a:t>
            </a:r>
          </a:p>
          <a:p>
            <a:pPr marL="0" indent="0">
              <a:buNone/>
            </a:pPr>
            <a:r>
              <a:rPr lang="en-GB" sz="2200" dirty="0">
                <a:solidFill>
                  <a:srgbClr val="DCDCDC"/>
                </a:solidFill>
              </a:rPr>
              <a:t>• Some offer 12–24 month “price lock” agreements to reduce churn.</a:t>
            </a:r>
          </a:p>
          <a:p>
            <a:pPr marL="0" indent="0">
              <a:buNone/>
            </a:pPr>
            <a:r>
              <a:rPr lang="en-GB" sz="2200" dirty="0">
                <a:solidFill>
                  <a:srgbClr val="DCDCDC"/>
                </a:solidFill>
              </a:rPr>
              <a:t>• Many SaaS and consumer apps use loyalty scaling — prices rise slowly over time.</a:t>
            </a:r>
          </a:p>
          <a:p>
            <a:pPr marL="0" indent="0">
              <a:buNone/>
            </a:pPr>
            <a:r>
              <a:rPr lang="en-GB" sz="2200" dirty="0">
                <a:solidFill>
                  <a:srgbClr val="DCDCDC"/>
                </a:solidFill>
              </a:rPr>
              <a:t>• Streaming &amp; gym memberships increasingly use “evergreen discounts” to retain users.</a:t>
            </a:r>
            <a:endParaRPr sz="2200" dirty="0">
              <a:solidFill>
                <a:srgbClr val="DCDCDC"/>
              </a:solidFill>
            </a:endParaRPr>
          </a:p>
        </p:txBody>
      </p:sp>
      <p:sp>
        <p:nvSpPr>
          <p:cNvPr id="4" name="Title 1">
            <a:extLst>
              <a:ext uri="{FF2B5EF4-FFF2-40B4-BE49-F238E27FC236}">
                <a16:creationId xmlns:a16="http://schemas.microsoft.com/office/drawing/2014/main" id="{58EB5951-0CB2-28BF-EA82-4BAAA0F15120}"/>
              </a:ext>
            </a:extLst>
          </p:cNvPr>
          <p:cNvSpPr txBox="1">
            <a:spLocks/>
          </p:cNvSpPr>
          <p:nvPr/>
        </p:nvSpPr>
        <p:spPr>
          <a:xfrm>
            <a:off x="-188131" y="6454656"/>
            <a:ext cx="2124881"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b="1">
                <a:solidFill>
                  <a:srgbClr val="FFFFFF"/>
                </a:solidFill>
                <a:latin typeface="Aldhabi" panose="020F0502020204030204" pitchFamily="2" charset="-78"/>
                <a:cs typeface="Aldhabi" panose="020F0502020204030204" pitchFamily="2" charset="-78"/>
              </a:rPr>
              <a:t>Magic Subscription </a:t>
            </a:r>
            <a:br>
              <a:rPr lang="en-GB" sz="1400">
                <a:solidFill>
                  <a:srgbClr val="FFFFFF"/>
                </a:solidFill>
              </a:rPr>
            </a:br>
            <a:r>
              <a:rPr lang="en-GB" sz="1400">
                <a:solidFill>
                  <a:srgbClr val="FFFFFF"/>
                </a:solidFill>
              </a:rPr>
              <a:t> Board Report Overview</a:t>
            </a:r>
            <a:br>
              <a:rPr lang="en-GB" sz="1400">
                <a:solidFill>
                  <a:srgbClr val="FFFFFF"/>
                </a:solidFill>
              </a:rPr>
            </a:br>
            <a:endParaRPr lang="en-GB" sz="1400" dirty="0">
              <a:solidFill>
                <a:srgbClr val="FFFFFF"/>
              </a:solidFill>
            </a:endParaRPr>
          </a:p>
        </p:txBody>
      </p:sp>
      <p:sp>
        <p:nvSpPr>
          <p:cNvPr id="6" name="Title 1">
            <a:extLst>
              <a:ext uri="{FF2B5EF4-FFF2-40B4-BE49-F238E27FC236}">
                <a16:creationId xmlns:a16="http://schemas.microsoft.com/office/drawing/2014/main" id="{4BA406DA-BCF5-B503-DEA1-851A836E2FA2}"/>
              </a:ext>
            </a:extLst>
          </p:cNvPr>
          <p:cNvSpPr txBox="1">
            <a:spLocks/>
          </p:cNvSpPr>
          <p:nvPr/>
        </p:nvSpPr>
        <p:spPr>
          <a:xfrm>
            <a:off x="0" y="228600"/>
            <a:ext cx="7448550"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GB" sz="2800" b="1" dirty="0">
                <a:solidFill>
                  <a:srgbClr val="FF0000"/>
                </a:solidFill>
              </a:rPr>
              <a:t>Analysis: Price Shock</a:t>
            </a:r>
            <a:br>
              <a:rPr lang="en-GB" sz="2800" b="1" dirty="0">
                <a:solidFill>
                  <a:schemeClr val="bg1"/>
                </a:solidFill>
              </a:rPr>
            </a:br>
            <a:r>
              <a:rPr lang="en-GB" sz="2800" b="1" dirty="0">
                <a:solidFill>
                  <a:schemeClr val="bg1"/>
                </a:solidFill>
              </a:rPr>
              <a:t>What Competitors Are Doing</a:t>
            </a:r>
          </a:p>
        </p:txBody>
      </p:sp>
      <p:sp>
        <p:nvSpPr>
          <p:cNvPr id="7" name="TextBox 6">
            <a:extLst>
              <a:ext uri="{FF2B5EF4-FFF2-40B4-BE49-F238E27FC236}">
                <a16:creationId xmlns:a16="http://schemas.microsoft.com/office/drawing/2014/main" id="{8023B2DA-10B3-80BB-F3F7-277B697A0560}"/>
              </a:ext>
            </a:extLst>
          </p:cNvPr>
          <p:cNvSpPr txBox="1"/>
          <p:nvPr/>
        </p:nvSpPr>
        <p:spPr>
          <a:xfrm>
            <a:off x="5565775" y="3270935"/>
            <a:ext cx="2949575" cy="461665"/>
          </a:xfrm>
          <a:prstGeom prst="rect">
            <a:avLst/>
          </a:prstGeom>
          <a:noFill/>
        </p:spPr>
        <p:txBody>
          <a:bodyPr wrap="square">
            <a:spAutoFit/>
          </a:bodyPr>
          <a:lstStyle/>
          <a:p>
            <a:r>
              <a:rPr lang="en-GB" sz="1200" i="1" dirty="0">
                <a:highlight>
                  <a:srgbClr val="FFFF00"/>
                </a:highlight>
              </a:rPr>
              <a:t>small, ongoing discount that stays active for as long as a customer remains subscribed.</a:t>
            </a:r>
          </a:p>
        </p:txBody>
      </p:sp>
    </p:spTree>
    <p:extLst>
      <p:ext uri="{BB962C8B-B14F-4D97-AF65-F5344CB8AC3E}">
        <p14:creationId xmlns:p14="http://schemas.microsoft.com/office/powerpoint/2010/main" val="279498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21418"/>
        </a:solidFill>
        <a:effectLst/>
      </p:bgPr>
    </p:bg>
    <p:spTree>
      <p:nvGrpSpPr>
        <p:cNvPr id="1" name="">
          <a:extLst>
            <a:ext uri="{FF2B5EF4-FFF2-40B4-BE49-F238E27FC236}">
              <a16:creationId xmlns:a16="http://schemas.microsoft.com/office/drawing/2014/main" id="{1E1EB9DF-71FB-9D9E-19E9-43BE5C07DEF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42FA0A-DA56-B5BA-73CA-576902B3455D}"/>
              </a:ext>
            </a:extLst>
          </p:cNvPr>
          <p:cNvSpPr>
            <a:spLocks noGrp="1"/>
          </p:cNvSpPr>
          <p:nvPr>
            <p:ph idx="1"/>
          </p:nvPr>
        </p:nvSpPr>
        <p:spPr>
          <a:xfrm>
            <a:off x="0" y="941150"/>
            <a:ext cx="8642350" cy="3397250"/>
          </a:xfrm>
        </p:spPr>
        <p:txBody>
          <a:bodyPr>
            <a:normAutofit/>
          </a:bodyPr>
          <a:lstStyle/>
          <a:p>
            <a:pPr marL="0" indent="0">
              <a:buNone/>
            </a:pPr>
            <a:r>
              <a:rPr lang="en-GB" sz="2200" u="sng" dirty="0">
                <a:solidFill>
                  <a:srgbClr val="DCDCDC"/>
                </a:solidFill>
              </a:rPr>
              <a:t>Analyst Suggestions:</a:t>
            </a:r>
          </a:p>
          <a:p>
            <a:pPr marL="0" indent="0">
              <a:buNone/>
            </a:pPr>
            <a:r>
              <a:rPr lang="en-GB" sz="2200" dirty="0">
                <a:solidFill>
                  <a:srgbClr val="DCDCDC"/>
                </a:solidFill>
              </a:rPr>
              <a:t>• Phase out discounts gradually instead of removing them instantly at Month 12.</a:t>
            </a:r>
          </a:p>
          <a:p>
            <a:pPr marL="0" indent="0">
              <a:buNone/>
            </a:pPr>
            <a:r>
              <a:rPr lang="en-GB" sz="2200" dirty="0">
                <a:solidFill>
                  <a:srgbClr val="DCDCDC"/>
                </a:solidFill>
              </a:rPr>
              <a:t>• Convert the first-year discount to a “loyalty rate” that tapers, not drops.</a:t>
            </a:r>
          </a:p>
          <a:p>
            <a:pPr marL="0" indent="0">
              <a:buNone/>
            </a:pPr>
            <a:r>
              <a:rPr lang="en-GB" sz="2200" dirty="0">
                <a:solidFill>
                  <a:srgbClr val="DCDCDC"/>
                </a:solidFill>
              </a:rPr>
              <a:t>• Keep a milder ongoing discount for long-term customers (e.g., 5%).</a:t>
            </a:r>
          </a:p>
          <a:p>
            <a:pPr marL="0" indent="0">
              <a:buNone/>
            </a:pPr>
            <a:r>
              <a:rPr lang="en-GB" sz="2200" dirty="0">
                <a:solidFill>
                  <a:srgbClr val="DCDCDC"/>
                </a:solidFill>
              </a:rPr>
              <a:t>• Allow customers to lock in a rate for multi-year commitments.</a:t>
            </a:r>
            <a:endParaRPr sz="2200" dirty="0">
              <a:solidFill>
                <a:srgbClr val="DCDCDC"/>
              </a:solidFill>
            </a:endParaRPr>
          </a:p>
        </p:txBody>
      </p:sp>
      <p:sp>
        <p:nvSpPr>
          <p:cNvPr id="4" name="Title 1">
            <a:extLst>
              <a:ext uri="{FF2B5EF4-FFF2-40B4-BE49-F238E27FC236}">
                <a16:creationId xmlns:a16="http://schemas.microsoft.com/office/drawing/2014/main" id="{21854D74-29BD-E8C8-C54C-29938EDC5556}"/>
              </a:ext>
            </a:extLst>
          </p:cNvPr>
          <p:cNvSpPr txBox="1">
            <a:spLocks/>
          </p:cNvSpPr>
          <p:nvPr/>
        </p:nvSpPr>
        <p:spPr>
          <a:xfrm>
            <a:off x="-188131" y="6454656"/>
            <a:ext cx="2124881"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b="1">
                <a:solidFill>
                  <a:srgbClr val="FFFFFF"/>
                </a:solidFill>
                <a:latin typeface="Aldhabi" panose="020F0502020204030204" pitchFamily="2" charset="-78"/>
                <a:cs typeface="Aldhabi" panose="020F0502020204030204" pitchFamily="2" charset="-78"/>
              </a:rPr>
              <a:t>Magic Subscription </a:t>
            </a:r>
            <a:br>
              <a:rPr lang="en-GB" sz="1400">
                <a:solidFill>
                  <a:srgbClr val="FFFFFF"/>
                </a:solidFill>
              </a:rPr>
            </a:br>
            <a:r>
              <a:rPr lang="en-GB" sz="1400">
                <a:solidFill>
                  <a:srgbClr val="FFFFFF"/>
                </a:solidFill>
              </a:rPr>
              <a:t> Board Report Overview</a:t>
            </a:r>
            <a:br>
              <a:rPr lang="en-GB" sz="1400">
                <a:solidFill>
                  <a:srgbClr val="FFFFFF"/>
                </a:solidFill>
              </a:rPr>
            </a:br>
            <a:endParaRPr lang="en-GB" sz="1400" dirty="0">
              <a:solidFill>
                <a:srgbClr val="FFFFFF"/>
              </a:solidFill>
            </a:endParaRPr>
          </a:p>
        </p:txBody>
      </p:sp>
      <p:sp>
        <p:nvSpPr>
          <p:cNvPr id="6" name="Title 1">
            <a:extLst>
              <a:ext uri="{FF2B5EF4-FFF2-40B4-BE49-F238E27FC236}">
                <a16:creationId xmlns:a16="http://schemas.microsoft.com/office/drawing/2014/main" id="{C5A45C27-DD6F-B973-4242-00D4459E5596}"/>
              </a:ext>
            </a:extLst>
          </p:cNvPr>
          <p:cNvSpPr txBox="1">
            <a:spLocks/>
          </p:cNvSpPr>
          <p:nvPr/>
        </p:nvSpPr>
        <p:spPr>
          <a:xfrm>
            <a:off x="0" y="228600"/>
            <a:ext cx="7448550"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GB" sz="2800" b="1" dirty="0">
                <a:solidFill>
                  <a:srgbClr val="FF0000"/>
                </a:solidFill>
              </a:rPr>
              <a:t>Analysis: Price Shock</a:t>
            </a:r>
            <a:br>
              <a:rPr lang="en-GB" sz="2800" b="1" dirty="0">
                <a:solidFill>
                  <a:schemeClr val="bg1"/>
                </a:solidFill>
              </a:rPr>
            </a:br>
            <a:r>
              <a:rPr lang="en-GB" sz="2800" b="1" dirty="0">
                <a:solidFill>
                  <a:schemeClr val="bg1"/>
                </a:solidFill>
              </a:rPr>
              <a:t>Possible Improvements to the Model</a:t>
            </a:r>
          </a:p>
        </p:txBody>
      </p:sp>
      <p:pic>
        <p:nvPicPr>
          <p:cNvPr id="7" name="Picture 6">
            <a:extLst>
              <a:ext uri="{FF2B5EF4-FFF2-40B4-BE49-F238E27FC236}">
                <a16:creationId xmlns:a16="http://schemas.microsoft.com/office/drawing/2014/main" id="{1104283D-31AE-B1CA-EF9D-59B169F4C382}"/>
              </a:ext>
            </a:extLst>
          </p:cNvPr>
          <p:cNvPicPr>
            <a:picLocks noChangeAspect="1"/>
          </p:cNvPicPr>
          <p:nvPr/>
        </p:nvPicPr>
        <p:blipFill>
          <a:blip r:embed="rId3"/>
          <a:stretch>
            <a:fillRect/>
          </a:stretch>
        </p:blipFill>
        <p:spPr>
          <a:xfrm>
            <a:off x="0" y="3321574"/>
            <a:ext cx="4809803" cy="3034775"/>
          </a:xfrm>
          <a:prstGeom prst="rect">
            <a:avLst/>
          </a:prstGeom>
        </p:spPr>
      </p:pic>
      <p:pic>
        <p:nvPicPr>
          <p:cNvPr id="9" name="Picture 8">
            <a:extLst>
              <a:ext uri="{FF2B5EF4-FFF2-40B4-BE49-F238E27FC236}">
                <a16:creationId xmlns:a16="http://schemas.microsoft.com/office/drawing/2014/main" id="{EAEE6632-E5B5-7DD2-70DB-86522768CAEE}"/>
              </a:ext>
            </a:extLst>
          </p:cNvPr>
          <p:cNvPicPr>
            <a:picLocks noChangeAspect="1"/>
          </p:cNvPicPr>
          <p:nvPr/>
        </p:nvPicPr>
        <p:blipFill>
          <a:blip r:embed="rId4"/>
          <a:stretch>
            <a:fillRect/>
          </a:stretch>
        </p:blipFill>
        <p:spPr>
          <a:xfrm>
            <a:off x="4898646" y="3321574"/>
            <a:ext cx="4245354" cy="1510776"/>
          </a:xfrm>
          <a:prstGeom prst="rect">
            <a:avLst/>
          </a:prstGeom>
        </p:spPr>
      </p:pic>
      <p:pic>
        <p:nvPicPr>
          <p:cNvPr id="11" name="Picture 10">
            <a:extLst>
              <a:ext uri="{FF2B5EF4-FFF2-40B4-BE49-F238E27FC236}">
                <a16:creationId xmlns:a16="http://schemas.microsoft.com/office/drawing/2014/main" id="{964AADAE-CBCE-9357-608F-7071E1B87D83}"/>
              </a:ext>
            </a:extLst>
          </p:cNvPr>
          <p:cNvPicPr>
            <a:picLocks noChangeAspect="1"/>
          </p:cNvPicPr>
          <p:nvPr/>
        </p:nvPicPr>
        <p:blipFill>
          <a:blip r:embed="rId5"/>
          <a:stretch>
            <a:fillRect/>
          </a:stretch>
        </p:blipFill>
        <p:spPr>
          <a:xfrm>
            <a:off x="4898646" y="4954691"/>
            <a:ext cx="4245354" cy="1401658"/>
          </a:xfrm>
          <a:prstGeom prst="rect">
            <a:avLst/>
          </a:prstGeom>
        </p:spPr>
      </p:pic>
    </p:spTree>
    <p:extLst>
      <p:ext uri="{BB962C8B-B14F-4D97-AF65-F5344CB8AC3E}">
        <p14:creationId xmlns:p14="http://schemas.microsoft.com/office/powerpoint/2010/main" val="140121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1418"/>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6950"/>
            <a:ext cx="8229600" cy="5129213"/>
          </a:xfrm>
        </p:spPr>
        <p:txBody>
          <a:bodyPr>
            <a:normAutofit/>
          </a:bodyPr>
          <a:lstStyle/>
          <a:p>
            <a:pPr marL="0" indent="0">
              <a:buNone/>
            </a:pPr>
            <a:r>
              <a:rPr lang="en-GB" sz="2200" dirty="0">
                <a:solidFill>
                  <a:srgbClr val="DCDCDC"/>
                </a:solidFill>
              </a:rPr>
              <a:t>	</a:t>
            </a:r>
            <a:r>
              <a:rPr lang="en-GB" sz="2200" u="sng" dirty="0">
                <a:solidFill>
                  <a:srgbClr val="DCDCDC"/>
                </a:solidFill>
              </a:rPr>
              <a:t>Our current subscription data model points to these outcomes</a:t>
            </a:r>
            <a:r>
              <a:rPr lang="en-GB" sz="2200" dirty="0">
                <a:solidFill>
                  <a:srgbClr val="DCDCDC"/>
                </a:solidFill>
              </a:rPr>
              <a:t>:</a:t>
            </a:r>
          </a:p>
          <a:p>
            <a:pPr marL="0" indent="0">
              <a:buNone/>
            </a:pPr>
            <a:endParaRPr lang="en-GB" sz="2200" dirty="0">
              <a:solidFill>
                <a:srgbClr val="DCDCDC"/>
              </a:solidFill>
            </a:endParaRPr>
          </a:p>
          <a:p>
            <a:pPr marL="0" indent="0">
              <a:buNone/>
            </a:pPr>
            <a:r>
              <a:rPr lang="en-GB" sz="2200" dirty="0">
                <a:solidFill>
                  <a:srgbClr val="DCDCDC"/>
                </a:solidFill>
              </a:rPr>
              <a:t>• Growth plateaus by mid-2024.</a:t>
            </a:r>
          </a:p>
          <a:p>
            <a:pPr marL="0" indent="0">
              <a:buNone/>
            </a:pPr>
            <a:endParaRPr lang="en-GB" sz="2200" dirty="0">
              <a:solidFill>
                <a:srgbClr val="DCDCDC"/>
              </a:solidFill>
            </a:endParaRPr>
          </a:p>
          <a:p>
            <a:pPr marL="0" indent="0">
              <a:buNone/>
            </a:pPr>
            <a:r>
              <a:rPr lang="en-GB" sz="2200" dirty="0">
                <a:solidFill>
                  <a:srgbClr val="DCDCDC"/>
                </a:solidFill>
              </a:rPr>
              <a:t>• Month-12 churn remains high.</a:t>
            </a:r>
          </a:p>
          <a:p>
            <a:pPr marL="0" indent="0">
              <a:buNone/>
            </a:pPr>
            <a:endParaRPr lang="en-GB" sz="2200" dirty="0">
              <a:solidFill>
                <a:srgbClr val="DCDCDC"/>
              </a:solidFill>
            </a:endParaRPr>
          </a:p>
          <a:p>
            <a:pPr marL="0" indent="0">
              <a:buNone/>
            </a:pPr>
            <a:r>
              <a:rPr lang="en-GB" sz="2200" dirty="0">
                <a:solidFill>
                  <a:srgbClr val="DCDCDC"/>
                </a:solidFill>
              </a:rPr>
              <a:t>• Active subscribers flatten, then slowly decline.</a:t>
            </a:r>
          </a:p>
          <a:p>
            <a:pPr marL="0" indent="0">
              <a:buNone/>
            </a:pPr>
            <a:endParaRPr lang="en-GB" sz="2200" dirty="0">
              <a:solidFill>
                <a:srgbClr val="DCDCDC"/>
              </a:solidFill>
            </a:endParaRPr>
          </a:p>
          <a:p>
            <a:pPr marL="0" indent="0">
              <a:buNone/>
            </a:pPr>
            <a:endParaRPr lang="en-GB" sz="2200" dirty="0">
              <a:solidFill>
                <a:srgbClr val="DCDCDC"/>
              </a:solidFill>
            </a:endParaRPr>
          </a:p>
          <a:p>
            <a:pPr marL="0" indent="0">
              <a:buNone/>
            </a:pPr>
            <a:r>
              <a:rPr lang="en-GB" sz="2200" dirty="0">
                <a:solidFill>
                  <a:srgbClr val="DCDCDC"/>
                </a:solidFill>
              </a:rPr>
              <a:t>• Revenue growth slows significantly.</a:t>
            </a:r>
          </a:p>
          <a:p>
            <a:pPr marL="0" indent="0">
              <a:buNone/>
            </a:pPr>
            <a:r>
              <a:rPr lang="en-GB" sz="2200" dirty="0">
                <a:solidFill>
                  <a:srgbClr val="DCDCDC"/>
                </a:solidFill>
              </a:rPr>
              <a:t>• Smaller regions begin to contract.</a:t>
            </a:r>
          </a:p>
          <a:p>
            <a:pPr marL="0" indent="0">
              <a:buNone/>
            </a:pPr>
            <a:r>
              <a:rPr lang="en-GB" sz="2200" dirty="0">
                <a:solidFill>
                  <a:srgbClr val="DCDCDC"/>
                </a:solidFill>
              </a:rPr>
              <a:t>• Customer lifetime value stays low.</a:t>
            </a:r>
            <a:endParaRPr sz="2200" dirty="0">
              <a:solidFill>
                <a:srgbClr val="DCDCDC"/>
              </a:solidFill>
            </a:endParaRPr>
          </a:p>
        </p:txBody>
      </p:sp>
      <p:sp>
        <p:nvSpPr>
          <p:cNvPr id="4" name="Title 1">
            <a:extLst>
              <a:ext uri="{FF2B5EF4-FFF2-40B4-BE49-F238E27FC236}">
                <a16:creationId xmlns:a16="http://schemas.microsoft.com/office/drawing/2014/main" id="{04AABFC1-7020-AFB9-82FA-B0EC947E8E70}"/>
              </a:ext>
            </a:extLst>
          </p:cNvPr>
          <p:cNvSpPr txBox="1">
            <a:spLocks/>
          </p:cNvSpPr>
          <p:nvPr/>
        </p:nvSpPr>
        <p:spPr>
          <a:xfrm>
            <a:off x="-188131" y="6454656"/>
            <a:ext cx="2124881"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b="1">
                <a:solidFill>
                  <a:srgbClr val="FFFFFF"/>
                </a:solidFill>
                <a:latin typeface="Aldhabi" panose="020F0502020204030204" pitchFamily="2" charset="-78"/>
                <a:cs typeface="Aldhabi" panose="020F0502020204030204" pitchFamily="2" charset="-78"/>
              </a:rPr>
              <a:t>Magic Subscription </a:t>
            </a:r>
            <a:br>
              <a:rPr lang="en-GB" sz="1400">
                <a:solidFill>
                  <a:srgbClr val="FFFFFF"/>
                </a:solidFill>
              </a:rPr>
            </a:br>
            <a:r>
              <a:rPr lang="en-GB" sz="1400">
                <a:solidFill>
                  <a:srgbClr val="FFFFFF"/>
                </a:solidFill>
              </a:rPr>
              <a:t> Board Report Overview</a:t>
            </a:r>
            <a:br>
              <a:rPr lang="en-GB" sz="1400">
                <a:solidFill>
                  <a:srgbClr val="FFFFFF"/>
                </a:solidFill>
              </a:rPr>
            </a:br>
            <a:endParaRPr lang="en-GB" sz="1400" dirty="0">
              <a:solidFill>
                <a:srgbClr val="FFFFFF"/>
              </a:solidFill>
            </a:endParaRPr>
          </a:p>
        </p:txBody>
      </p:sp>
      <p:sp>
        <p:nvSpPr>
          <p:cNvPr id="6" name="Title 1">
            <a:extLst>
              <a:ext uri="{FF2B5EF4-FFF2-40B4-BE49-F238E27FC236}">
                <a16:creationId xmlns:a16="http://schemas.microsoft.com/office/drawing/2014/main" id="{534D3B46-50C7-2763-D407-1C6225508E44}"/>
              </a:ext>
            </a:extLst>
          </p:cNvPr>
          <p:cNvSpPr txBox="1">
            <a:spLocks/>
          </p:cNvSpPr>
          <p:nvPr/>
        </p:nvSpPr>
        <p:spPr>
          <a:xfrm>
            <a:off x="0" y="0"/>
            <a:ext cx="6667500"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2800" b="1" dirty="0">
                <a:solidFill>
                  <a:srgbClr val="C00000"/>
                </a:solidFill>
              </a:rPr>
              <a:t>Scenario A </a:t>
            </a:r>
            <a:r>
              <a:rPr lang="en-GB" sz="2800" b="1" dirty="0">
                <a:solidFill>
                  <a:schemeClr val="bg1"/>
                </a:solidFill>
              </a:rPr>
              <a:t>– Baseline Outlook (No Changes)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21418"/>
        </a:solidFill>
        <a:effectLst/>
      </p:bgPr>
    </p:bg>
    <p:spTree>
      <p:nvGrpSpPr>
        <p:cNvPr id="1" name="">
          <a:extLst>
            <a:ext uri="{FF2B5EF4-FFF2-40B4-BE49-F238E27FC236}">
              <a16:creationId xmlns:a16="http://schemas.microsoft.com/office/drawing/2014/main" id="{687EC162-FD66-BB9A-DF08-37626CAF4B8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0522D7-8B0D-E773-A293-4861F654B407}"/>
              </a:ext>
            </a:extLst>
          </p:cNvPr>
          <p:cNvSpPr>
            <a:spLocks noGrp="1"/>
          </p:cNvSpPr>
          <p:nvPr>
            <p:ph idx="1"/>
          </p:nvPr>
        </p:nvSpPr>
        <p:spPr>
          <a:xfrm>
            <a:off x="457200" y="1130300"/>
            <a:ext cx="8229600" cy="5022850"/>
          </a:xfrm>
        </p:spPr>
        <p:txBody>
          <a:bodyPr>
            <a:normAutofit/>
          </a:bodyPr>
          <a:lstStyle/>
          <a:p>
            <a:pPr marL="0" indent="0">
              <a:buNone/>
            </a:pPr>
            <a:r>
              <a:rPr sz="2200" dirty="0">
                <a:solidFill>
                  <a:srgbClr val="DCDCDC"/>
                </a:solidFill>
              </a:rPr>
              <a:t>• If renewal is smoothed, retention increases significantly across demographics.</a:t>
            </a:r>
            <a:endParaRPr lang="en-GB" sz="2200" dirty="0">
              <a:solidFill>
                <a:srgbClr val="DCDCDC"/>
              </a:solidFill>
            </a:endParaRPr>
          </a:p>
          <a:p>
            <a:pPr marL="0" indent="0">
              <a:buNone/>
            </a:pPr>
            <a:endParaRPr sz="2200" dirty="0">
              <a:solidFill>
                <a:srgbClr val="DCDCDC"/>
              </a:solidFill>
            </a:endParaRPr>
          </a:p>
          <a:p>
            <a:pPr marL="0" indent="0">
              <a:buNone/>
            </a:pPr>
            <a:r>
              <a:rPr sz="2200" dirty="0">
                <a:solidFill>
                  <a:srgbClr val="DCDCDC"/>
                </a:solidFill>
              </a:rPr>
              <a:t>• Older subscribers offer high lifetime value but are more price sensitive.</a:t>
            </a:r>
            <a:endParaRPr lang="en-GB" sz="2200" dirty="0">
              <a:solidFill>
                <a:srgbClr val="DCDCDC"/>
              </a:solidFill>
            </a:endParaRPr>
          </a:p>
          <a:p>
            <a:pPr marL="0" indent="0">
              <a:buNone/>
            </a:pPr>
            <a:endParaRPr sz="2200" dirty="0">
              <a:solidFill>
                <a:srgbClr val="DCDCDC"/>
              </a:solidFill>
            </a:endParaRPr>
          </a:p>
          <a:p>
            <a:pPr marL="0" indent="0">
              <a:buNone/>
            </a:pPr>
            <a:r>
              <a:rPr sz="2200" dirty="0">
                <a:solidFill>
                  <a:srgbClr val="DCDCDC"/>
                </a:solidFill>
              </a:rPr>
              <a:t>• Regions with weaker acquisition pipelines are hit harder by churn spikes.</a:t>
            </a:r>
            <a:endParaRPr lang="en-GB" sz="2200" dirty="0">
              <a:solidFill>
                <a:srgbClr val="DCDCDC"/>
              </a:solidFill>
            </a:endParaRPr>
          </a:p>
          <a:p>
            <a:pPr marL="0" indent="0">
              <a:buNone/>
            </a:pPr>
            <a:endParaRPr lang="en-GB" sz="2200" dirty="0">
              <a:solidFill>
                <a:srgbClr val="DCDCDC"/>
              </a:solidFill>
            </a:endParaRPr>
          </a:p>
          <a:p>
            <a:pPr marL="0" indent="0">
              <a:buNone/>
            </a:pPr>
            <a:endParaRPr lang="en-GB" sz="2200" dirty="0">
              <a:solidFill>
                <a:srgbClr val="DCDCDC"/>
              </a:solidFill>
            </a:endParaRPr>
          </a:p>
          <a:p>
            <a:pPr marL="0" indent="0">
              <a:buNone/>
            </a:pPr>
            <a:endParaRPr sz="2200" dirty="0">
              <a:solidFill>
                <a:srgbClr val="DCDCDC"/>
              </a:solidFill>
            </a:endParaRPr>
          </a:p>
          <a:p>
            <a:pPr marL="0" indent="0">
              <a:buNone/>
            </a:pPr>
            <a:r>
              <a:rPr sz="2200" dirty="0">
                <a:solidFill>
                  <a:srgbClr val="DCDCDC"/>
                </a:solidFill>
              </a:rPr>
              <a:t>• Forecast modelling shows improvement scenarios restore healthy growth.</a:t>
            </a:r>
          </a:p>
        </p:txBody>
      </p:sp>
      <p:sp>
        <p:nvSpPr>
          <p:cNvPr id="4" name="Title 1">
            <a:extLst>
              <a:ext uri="{FF2B5EF4-FFF2-40B4-BE49-F238E27FC236}">
                <a16:creationId xmlns:a16="http://schemas.microsoft.com/office/drawing/2014/main" id="{3BD3300B-A853-1234-76EB-7D1C3054AE17}"/>
              </a:ext>
            </a:extLst>
          </p:cNvPr>
          <p:cNvSpPr txBox="1">
            <a:spLocks/>
          </p:cNvSpPr>
          <p:nvPr/>
        </p:nvSpPr>
        <p:spPr>
          <a:xfrm>
            <a:off x="-188131" y="6454656"/>
            <a:ext cx="2124881"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b="1">
                <a:solidFill>
                  <a:srgbClr val="FFFFFF"/>
                </a:solidFill>
                <a:latin typeface="Aldhabi" panose="020F0502020204030204" pitchFamily="2" charset="-78"/>
                <a:cs typeface="Aldhabi" panose="020F0502020204030204" pitchFamily="2" charset="-78"/>
              </a:rPr>
              <a:t>Magic Subscription </a:t>
            </a:r>
            <a:br>
              <a:rPr lang="en-GB" sz="1400">
                <a:solidFill>
                  <a:srgbClr val="FFFFFF"/>
                </a:solidFill>
              </a:rPr>
            </a:br>
            <a:r>
              <a:rPr lang="en-GB" sz="1400">
                <a:solidFill>
                  <a:srgbClr val="FFFFFF"/>
                </a:solidFill>
              </a:rPr>
              <a:t> Board Report Overview</a:t>
            </a:r>
            <a:br>
              <a:rPr lang="en-GB" sz="1400">
                <a:solidFill>
                  <a:srgbClr val="FFFFFF"/>
                </a:solidFill>
              </a:rPr>
            </a:br>
            <a:endParaRPr lang="en-GB" sz="1400" dirty="0">
              <a:solidFill>
                <a:srgbClr val="FFFFFF"/>
              </a:solidFill>
            </a:endParaRPr>
          </a:p>
        </p:txBody>
      </p:sp>
      <p:sp>
        <p:nvSpPr>
          <p:cNvPr id="6" name="Title 1">
            <a:extLst>
              <a:ext uri="{FF2B5EF4-FFF2-40B4-BE49-F238E27FC236}">
                <a16:creationId xmlns:a16="http://schemas.microsoft.com/office/drawing/2014/main" id="{F8752C79-A66B-AB9C-FF9F-8B81D089365A}"/>
              </a:ext>
            </a:extLst>
          </p:cNvPr>
          <p:cNvSpPr txBox="1">
            <a:spLocks/>
          </p:cNvSpPr>
          <p:nvPr/>
        </p:nvSpPr>
        <p:spPr>
          <a:xfrm>
            <a:off x="0" y="0"/>
            <a:ext cx="6597650"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2800" b="1" dirty="0">
                <a:solidFill>
                  <a:srgbClr val="FF0000"/>
                </a:solidFill>
              </a:rPr>
              <a:t>Scenario B </a:t>
            </a:r>
            <a:r>
              <a:rPr lang="en-GB" sz="2800" b="1" dirty="0">
                <a:solidFill>
                  <a:schemeClr val="bg1"/>
                </a:solidFill>
              </a:rPr>
              <a:t>– Improved Renewal Experience</a:t>
            </a:r>
          </a:p>
        </p:txBody>
      </p:sp>
    </p:spTree>
    <p:extLst>
      <p:ext uri="{BB962C8B-B14F-4D97-AF65-F5344CB8AC3E}">
        <p14:creationId xmlns:p14="http://schemas.microsoft.com/office/powerpoint/2010/main" val="1522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21418"/>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58900"/>
            <a:ext cx="8229600" cy="4578349"/>
          </a:xfrm>
        </p:spPr>
        <p:txBody>
          <a:bodyPr>
            <a:normAutofit/>
          </a:bodyPr>
          <a:lstStyle/>
          <a:p>
            <a:pPr marL="0" indent="0">
              <a:buNone/>
            </a:pPr>
            <a:r>
              <a:rPr lang="en-GB" sz="2200" dirty="0">
                <a:solidFill>
                  <a:srgbClr val="DCDCDC"/>
                </a:solidFill>
              </a:rPr>
              <a:t>•</a:t>
            </a:r>
            <a:r>
              <a:rPr sz="2200" dirty="0">
                <a:solidFill>
                  <a:srgbClr val="DCDCDC"/>
                </a:solidFill>
              </a:rPr>
              <a:t> Better onboarding for younger customers</a:t>
            </a:r>
          </a:p>
          <a:p>
            <a:pPr marL="0" indent="0">
              <a:buNone/>
            </a:pPr>
            <a:endParaRPr lang="en-GB" sz="2200" dirty="0">
              <a:solidFill>
                <a:srgbClr val="DCDCDC"/>
              </a:solidFill>
            </a:endParaRPr>
          </a:p>
          <a:p>
            <a:pPr marL="0" indent="0">
              <a:buNone/>
            </a:pPr>
            <a:r>
              <a:rPr lang="en-GB" sz="2200" dirty="0">
                <a:solidFill>
                  <a:srgbClr val="DCDCDC"/>
                </a:solidFill>
              </a:rPr>
              <a:t>•</a:t>
            </a:r>
            <a:r>
              <a:rPr sz="2200" dirty="0">
                <a:solidFill>
                  <a:srgbClr val="DCDCDC"/>
                </a:solidFill>
              </a:rPr>
              <a:t> Region‑specific renewal offers</a:t>
            </a:r>
          </a:p>
          <a:p>
            <a:pPr marL="0" indent="0">
              <a:buNone/>
            </a:pPr>
            <a:endParaRPr lang="en-GB" sz="2200" dirty="0">
              <a:solidFill>
                <a:srgbClr val="DCDCDC"/>
              </a:solidFill>
            </a:endParaRPr>
          </a:p>
          <a:p>
            <a:pPr marL="0" indent="0">
              <a:buNone/>
            </a:pPr>
            <a:r>
              <a:rPr lang="en-GB" sz="2200" dirty="0">
                <a:solidFill>
                  <a:srgbClr val="DCDCDC"/>
                </a:solidFill>
              </a:rPr>
              <a:t>•</a:t>
            </a:r>
            <a:r>
              <a:rPr sz="2200" dirty="0">
                <a:solidFill>
                  <a:srgbClr val="DCDCDC"/>
                </a:solidFill>
              </a:rPr>
              <a:t> Long‑term loyalty discounts</a:t>
            </a:r>
          </a:p>
          <a:p>
            <a:pPr marL="0" indent="0">
              <a:buNone/>
            </a:pPr>
            <a:endParaRPr lang="en-GB" sz="2200" dirty="0">
              <a:solidFill>
                <a:srgbClr val="DCDCDC"/>
              </a:solidFill>
            </a:endParaRPr>
          </a:p>
          <a:p>
            <a:pPr marL="0" indent="0">
              <a:buNone/>
            </a:pPr>
            <a:endParaRPr lang="en-GB" sz="2200" dirty="0">
              <a:solidFill>
                <a:srgbClr val="DCDCDC"/>
              </a:solidFill>
            </a:endParaRPr>
          </a:p>
          <a:p>
            <a:pPr marL="0" indent="0">
              <a:buNone/>
            </a:pPr>
            <a:r>
              <a:rPr sz="2200" dirty="0">
                <a:solidFill>
                  <a:srgbClr val="DCDCDC"/>
                </a:solidFill>
              </a:rPr>
              <a:t>• Renewal churn reduction: 40–50%</a:t>
            </a:r>
          </a:p>
          <a:p>
            <a:pPr marL="0" indent="0">
              <a:buNone/>
            </a:pPr>
            <a:r>
              <a:rPr sz="2200" dirty="0">
                <a:solidFill>
                  <a:srgbClr val="DCDCDC"/>
                </a:solidFill>
              </a:rPr>
              <a:t>• 2024–2025 growth returns to early‑2023 levels</a:t>
            </a:r>
          </a:p>
          <a:p>
            <a:pPr marL="0" indent="0">
              <a:buNone/>
            </a:pPr>
            <a:r>
              <a:rPr sz="2200" dirty="0">
                <a:solidFill>
                  <a:srgbClr val="DCDCDC"/>
                </a:solidFill>
              </a:rPr>
              <a:t>• Revenue growth improves 2–3× baseline</a:t>
            </a:r>
          </a:p>
          <a:p>
            <a:pPr marL="0" indent="0">
              <a:buNone/>
            </a:pPr>
            <a:r>
              <a:rPr sz="2200" dirty="0">
                <a:solidFill>
                  <a:srgbClr val="DCDCDC"/>
                </a:solidFill>
              </a:rPr>
              <a:t>• Customer lifetime value increases significantly</a:t>
            </a:r>
          </a:p>
        </p:txBody>
      </p:sp>
      <p:sp>
        <p:nvSpPr>
          <p:cNvPr id="4" name="Title 1">
            <a:extLst>
              <a:ext uri="{FF2B5EF4-FFF2-40B4-BE49-F238E27FC236}">
                <a16:creationId xmlns:a16="http://schemas.microsoft.com/office/drawing/2014/main" id="{99EC7124-427C-3FEB-215E-5EFBC16AC967}"/>
              </a:ext>
            </a:extLst>
          </p:cNvPr>
          <p:cNvSpPr txBox="1">
            <a:spLocks/>
          </p:cNvSpPr>
          <p:nvPr/>
        </p:nvSpPr>
        <p:spPr>
          <a:xfrm>
            <a:off x="-188131" y="6454656"/>
            <a:ext cx="2124881"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b="1">
                <a:solidFill>
                  <a:srgbClr val="FFFFFF"/>
                </a:solidFill>
                <a:latin typeface="Aldhabi" panose="020F0502020204030204" pitchFamily="2" charset="-78"/>
                <a:cs typeface="Aldhabi" panose="020F0502020204030204" pitchFamily="2" charset="-78"/>
              </a:rPr>
              <a:t>Magic Subscription </a:t>
            </a:r>
            <a:br>
              <a:rPr lang="en-GB" sz="1400">
                <a:solidFill>
                  <a:srgbClr val="FFFFFF"/>
                </a:solidFill>
              </a:rPr>
            </a:br>
            <a:r>
              <a:rPr lang="en-GB" sz="1400">
                <a:solidFill>
                  <a:srgbClr val="FFFFFF"/>
                </a:solidFill>
              </a:rPr>
              <a:t> Board Report Overview</a:t>
            </a:r>
            <a:br>
              <a:rPr lang="en-GB" sz="1400">
                <a:solidFill>
                  <a:srgbClr val="FFFFFF"/>
                </a:solidFill>
              </a:rPr>
            </a:br>
            <a:endParaRPr lang="en-GB" sz="1400" dirty="0">
              <a:solidFill>
                <a:srgbClr val="FFFFFF"/>
              </a:solidFill>
            </a:endParaRPr>
          </a:p>
        </p:txBody>
      </p:sp>
      <p:sp>
        <p:nvSpPr>
          <p:cNvPr id="6" name="Title 1">
            <a:extLst>
              <a:ext uri="{FF2B5EF4-FFF2-40B4-BE49-F238E27FC236}">
                <a16:creationId xmlns:a16="http://schemas.microsoft.com/office/drawing/2014/main" id="{9470A8CB-33B0-BCA1-1921-C751AA5B9276}"/>
              </a:ext>
            </a:extLst>
          </p:cNvPr>
          <p:cNvSpPr txBox="1">
            <a:spLocks/>
          </p:cNvSpPr>
          <p:nvPr/>
        </p:nvSpPr>
        <p:spPr>
          <a:xfrm>
            <a:off x="0" y="141179"/>
            <a:ext cx="7194550"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2800" b="1" dirty="0">
                <a:solidFill>
                  <a:srgbClr val="FF0000"/>
                </a:solidFill>
              </a:rPr>
              <a:t>Scenario C </a:t>
            </a:r>
            <a:r>
              <a:rPr lang="en-GB" sz="2800" b="1" dirty="0">
                <a:solidFill>
                  <a:schemeClr val="bg1"/>
                </a:solidFill>
              </a:rPr>
              <a:t>– Retention-Focused Transformation</a:t>
            </a:r>
          </a:p>
          <a:p>
            <a:pPr algn="l"/>
            <a:r>
              <a:rPr lang="en-GB" sz="1800" b="1" dirty="0">
                <a:solidFill>
                  <a:schemeClr val="bg1"/>
                </a:solidFill>
              </a:rPr>
              <a:t>Full loyalty model + improved onboarding + targeted regional strategy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21418"/>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89000"/>
            <a:ext cx="8229600" cy="5237163"/>
          </a:xfrm>
        </p:spPr>
        <p:txBody>
          <a:bodyPr/>
          <a:lstStyle/>
          <a:p>
            <a:pPr marL="0" indent="0">
              <a:buNone/>
            </a:pPr>
            <a:endParaRPr lang="en-GB" sz="2200" dirty="0">
              <a:solidFill>
                <a:srgbClr val="DCDCDC"/>
              </a:solidFill>
            </a:endParaRPr>
          </a:p>
          <a:p>
            <a:pPr marL="0" indent="0">
              <a:buNone/>
            </a:pPr>
            <a:r>
              <a:rPr sz="2200" dirty="0">
                <a:solidFill>
                  <a:srgbClr val="DCDCDC"/>
                </a:solidFill>
              </a:rPr>
              <a:t>• Introduce loyalty pricing options for </a:t>
            </a:r>
            <a:r>
              <a:rPr sz="2200" b="1" dirty="0">
                <a:solidFill>
                  <a:srgbClr val="DCDCDC"/>
                </a:solidFill>
              </a:rPr>
              <a:t>long‑term customers</a:t>
            </a:r>
            <a:r>
              <a:rPr sz="2200" dirty="0">
                <a:solidFill>
                  <a:srgbClr val="DCDCDC"/>
                </a:solidFill>
              </a:rPr>
              <a:t>.</a:t>
            </a:r>
            <a:endParaRPr lang="en-GB" sz="2200" dirty="0">
              <a:solidFill>
                <a:srgbClr val="DCDCDC"/>
              </a:solidFill>
            </a:endParaRPr>
          </a:p>
          <a:p>
            <a:pPr marL="0" indent="0">
              <a:buNone/>
            </a:pPr>
            <a:r>
              <a:rPr sz="2200" dirty="0">
                <a:solidFill>
                  <a:srgbClr val="DCDCDC"/>
                </a:solidFill>
              </a:rPr>
              <a:t>• Begin </a:t>
            </a:r>
            <a:r>
              <a:rPr sz="2200" b="1" dirty="0">
                <a:solidFill>
                  <a:srgbClr val="DCDCDC"/>
                </a:solidFill>
              </a:rPr>
              <a:t>renewal communication </a:t>
            </a:r>
            <a:r>
              <a:rPr sz="2200" dirty="0">
                <a:solidFill>
                  <a:srgbClr val="DCDCDC"/>
                </a:solidFill>
              </a:rPr>
              <a:t>60–90 days before month 12.</a:t>
            </a:r>
            <a:endParaRPr lang="en-GB" sz="2200" dirty="0">
              <a:solidFill>
                <a:srgbClr val="DCDCDC"/>
              </a:solidFill>
            </a:endParaRPr>
          </a:p>
          <a:p>
            <a:pPr marL="0" indent="0">
              <a:buNone/>
            </a:pPr>
            <a:endParaRPr sz="2200" dirty="0">
              <a:solidFill>
                <a:srgbClr val="DCDCDC"/>
              </a:solidFill>
            </a:endParaRPr>
          </a:p>
          <a:p>
            <a:pPr marL="0" indent="0">
              <a:buNone/>
            </a:pPr>
            <a:r>
              <a:rPr sz="2200" dirty="0">
                <a:solidFill>
                  <a:srgbClr val="DCDCDC"/>
                </a:solidFill>
              </a:rPr>
              <a:t>• Use </a:t>
            </a:r>
            <a:r>
              <a:rPr sz="2200" b="1" dirty="0">
                <a:solidFill>
                  <a:srgbClr val="DCDCDC"/>
                </a:solidFill>
              </a:rPr>
              <a:t>targeted offers </a:t>
            </a:r>
            <a:r>
              <a:rPr sz="2200" dirty="0">
                <a:solidFill>
                  <a:srgbClr val="DCDCDC"/>
                </a:solidFill>
              </a:rPr>
              <a:t>for regions with lower retention.</a:t>
            </a:r>
            <a:endParaRPr lang="en-GB" sz="2200" dirty="0">
              <a:solidFill>
                <a:srgbClr val="DCDCDC"/>
              </a:solidFill>
            </a:endParaRPr>
          </a:p>
          <a:p>
            <a:pPr marL="0" indent="0">
              <a:buNone/>
            </a:pPr>
            <a:r>
              <a:rPr sz="2200" dirty="0">
                <a:solidFill>
                  <a:srgbClr val="DCDCDC"/>
                </a:solidFill>
              </a:rPr>
              <a:t>• Improve onboarding flow for </a:t>
            </a:r>
            <a:r>
              <a:rPr sz="2200" b="1" dirty="0">
                <a:solidFill>
                  <a:srgbClr val="DCDCDC"/>
                </a:solidFill>
              </a:rPr>
              <a:t>younger subscribers</a:t>
            </a:r>
            <a:r>
              <a:rPr sz="2200" dirty="0">
                <a:solidFill>
                  <a:srgbClr val="DCDCDC"/>
                </a:solidFill>
              </a:rPr>
              <a:t>.</a:t>
            </a:r>
            <a:endParaRPr lang="en-GB" sz="2200" dirty="0">
              <a:solidFill>
                <a:srgbClr val="DCDCDC"/>
              </a:solidFill>
            </a:endParaRPr>
          </a:p>
          <a:p>
            <a:pPr marL="0" indent="0">
              <a:buNone/>
            </a:pPr>
            <a:endParaRPr sz="2200" dirty="0">
              <a:solidFill>
                <a:srgbClr val="DCDCDC"/>
              </a:solidFill>
            </a:endParaRPr>
          </a:p>
          <a:p>
            <a:pPr marL="0" indent="0">
              <a:buNone/>
            </a:pPr>
            <a:r>
              <a:rPr sz="2200" dirty="0">
                <a:solidFill>
                  <a:srgbClr val="DCDCDC"/>
                </a:solidFill>
              </a:rPr>
              <a:t>• </a:t>
            </a:r>
            <a:r>
              <a:rPr sz="2200" b="1" dirty="0">
                <a:solidFill>
                  <a:srgbClr val="DCDCDC"/>
                </a:solidFill>
              </a:rPr>
              <a:t>Implement churn‑risk scoring </a:t>
            </a:r>
            <a:r>
              <a:rPr sz="2200" dirty="0">
                <a:solidFill>
                  <a:srgbClr val="DCDCDC"/>
                </a:solidFill>
              </a:rPr>
              <a:t>to identify at‑risk users.</a:t>
            </a:r>
            <a:endParaRPr lang="en-GB" sz="2200" dirty="0">
              <a:solidFill>
                <a:srgbClr val="DCDCDC"/>
              </a:solidFill>
            </a:endParaRPr>
          </a:p>
          <a:p>
            <a:pPr marL="0" indent="0">
              <a:buNone/>
            </a:pPr>
            <a:endParaRPr sz="2200" dirty="0">
              <a:solidFill>
                <a:srgbClr val="DCDCDC"/>
              </a:solidFill>
            </a:endParaRPr>
          </a:p>
          <a:p>
            <a:pPr marL="0" indent="0">
              <a:buNone/>
            </a:pPr>
            <a:r>
              <a:rPr sz="2200" dirty="0">
                <a:solidFill>
                  <a:srgbClr val="DCDCDC"/>
                </a:solidFill>
              </a:rPr>
              <a:t>• Run controlled </a:t>
            </a:r>
            <a:r>
              <a:rPr sz="2200" b="1" dirty="0">
                <a:solidFill>
                  <a:srgbClr val="DCDCDC"/>
                </a:solidFill>
              </a:rPr>
              <a:t>tests on pricing strategies </a:t>
            </a:r>
            <a:r>
              <a:rPr sz="2200" dirty="0">
                <a:solidFill>
                  <a:srgbClr val="DCDCDC"/>
                </a:solidFill>
              </a:rPr>
              <a:t>to measure impact.</a:t>
            </a:r>
          </a:p>
        </p:txBody>
      </p:sp>
      <p:sp>
        <p:nvSpPr>
          <p:cNvPr id="4" name="Title 1">
            <a:extLst>
              <a:ext uri="{FF2B5EF4-FFF2-40B4-BE49-F238E27FC236}">
                <a16:creationId xmlns:a16="http://schemas.microsoft.com/office/drawing/2014/main" id="{9C153A10-89F6-0DF4-3F24-B3BB1EDC6825}"/>
              </a:ext>
            </a:extLst>
          </p:cNvPr>
          <p:cNvSpPr txBox="1">
            <a:spLocks/>
          </p:cNvSpPr>
          <p:nvPr/>
        </p:nvSpPr>
        <p:spPr>
          <a:xfrm>
            <a:off x="-188131" y="6454656"/>
            <a:ext cx="2124881"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b="1">
                <a:solidFill>
                  <a:srgbClr val="FFFFFF"/>
                </a:solidFill>
                <a:latin typeface="Aldhabi" panose="020F0502020204030204" pitchFamily="2" charset="-78"/>
                <a:cs typeface="Aldhabi" panose="020F0502020204030204" pitchFamily="2" charset="-78"/>
              </a:rPr>
              <a:t>Magic Subscription </a:t>
            </a:r>
            <a:br>
              <a:rPr lang="en-GB" sz="1400">
                <a:solidFill>
                  <a:srgbClr val="FFFFFF"/>
                </a:solidFill>
              </a:rPr>
            </a:br>
            <a:r>
              <a:rPr lang="en-GB" sz="1400">
                <a:solidFill>
                  <a:srgbClr val="FFFFFF"/>
                </a:solidFill>
              </a:rPr>
              <a:t> Board Report Overview</a:t>
            </a:r>
            <a:br>
              <a:rPr lang="en-GB" sz="1400">
                <a:solidFill>
                  <a:srgbClr val="FFFFFF"/>
                </a:solidFill>
              </a:rPr>
            </a:br>
            <a:endParaRPr lang="en-GB" sz="1400" dirty="0">
              <a:solidFill>
                <a:srgbClr val="FFFFFF"/>
              </a:solidFill>
            </a:endParaRPr>
          </a:p>
        </p:txBody>
      </p:sp>
      <p:sp>
        <p:nvSpPr>
          <p:cNvPr id="6" name="Title 1">
            <a:extLst>
              <a:ext uri="{FF2B5EF4-FFF2-40B4-BE49-F238E27FC236}">
                <a16:creationId xmlns:a16="http://schemas.microsoft.com/office/drawing/2014/main" id="{D9A88BD0-2B1B-AE23-9769-C4F701B92CBD}"/>
              </a:ext>
            </a:extLst>
          </p:cNvPr>
          <p:cNvSpPr txBox="1">
            <a:spLocks/>
          </p:cNvSpPr>
          <p:nvPr/>
        </p:nvSpPr>
        <p:spPr>
          <a:xfrm>
            <a:off x="0" y="0"/>
            <a:ext cx="5035550"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2800" b="1" dirty="0">
                <a:solidFill>
                  <a:srgbClr val="FF0000"/>
                </a:solidFill>
              </a:rPr>
              <a:t>Recommended Strategic Actions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21418"/>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00100"/>
            <a:ext cx="8229600" cy="5257800"/>
          </a:xfrm>
        </p:spPr>
        <p:txBody>
          <a:bodyPr>
            <a:normAutofit/>
          </a:bodyPr>
          <a:lstStyle/>
          <a:p>
            <a:pPr marL="0" indent="0">
              <a:buNone/>
            </a:pPr>
            <a:endParaRPr lang="en-GB" sz="2200" b="1" dirty="0">
              <a:solidFill>
                <a:srgbClr val="DCDCDC"/>
              </a:solidFill>
            </a:endParaRPr>
          </a:p>
          <a:p>
            <a:pPr marL="0" indent="0">
              <a:buNone/>
            </a:pPr>
            <a:endParaRPr lang="en-GB" sz="2200" b="1" dirty="0">
              <a:solidFill>
                <a:srgbClr val="DCDCDC"/>
              </a:solidFill>
            </a:endParaRPr>
          </a:p>
          <a:p>
            <a:pPr marL="0" indent="0">
              <a:buNone/>
            </a:pPr>
            <a:r>
              <a:rPr lang="en-GB" sz="2200" b="1" dirty="0">
                <a:solidFill>
                  <a:srgbClr val="DCDCDC"/>
                </a:solidFill>
              </a:rPr>
              <a:t>Trial</a:t>
            </a:r>
            <a:r>
              <a:rPr sz="2200" b="1" dirty="0">
                <a:solidFill>
                  <a:srgbClr val="DCDCDC"/>
                </a:solidFill>
              </a:rPr>
              <a:t> improved renewal communication and customer journey.</a:t>
            </a:r>
          </a:p>
          <a:p>
            <a:pPr marL="0" indent="0">
              <a:buNone/>
            </a:pPr>
            <a:r>
              <a:rPr sz="2200" b="1" dirty="0">
                <a:solidFill>
                  <a:srgbClr val="DCDCDC"/>
                </a:solidFill>
              </a:rPr>
              <a:t>Approve development of churn‑risk scoring model.</a:t>
            </a:r>
          </a:p>
          <a:p>
            <a:pPr marL="0" indent="0">
              <a:buNone/>
            </a:pPr>
            <a:r>
              <a:rPr lang="en-GB" sz="2200" b="1" dirty="0">
                <a:solidFill>
                  <a:srgbClr val="DCDCDC"/>
                </a:solidFill>
              </a:rPr>
              <a:t>Test</a:t>
            </a:r>
            <a:r>
              <a:rPr sz="2200" b="1" dirty="0">
                <a:solidFill>
                  <a:srgbClr val="DCDCDC"/>
                </a:solidFill>
              </a:rPr>
              <a:t> targeted campaigns for high‑churn regions.</a:t>
            </a:r>
            <a:endParaRPr lang="en-GB" sz="2200" b="1" dirty="0">
              <a:solidFill>
                <a:srgbClr val="DCDCDC"/>
              </a:solidFill>
            </a:endParaRPr>
          </a:p>
          <a:p>
            <a:pPr marL="0" indent="0">
              <a:buNone/>
            </a:pPr>
            <a:endParaRPr lang="en-GB" sz="2200" b="1" dirty="0">
              <a:solidFill>
                <a:srgbClr val="DCDCDC"/>
              </a:solidFill>
            </a:endParaRPr>
          </a:p>
          <a:p>
            <a:pPr marL="0" indent="0">
              <a:buNone/>
            </a:pPr>
            <a:endParaRPr lang="en-GB" sz="2200" b="1" dirty="0">
              <a:solidFill>
                <a:srgbClr val="DCDCDC"/>
              </a:solidFill>
            </a:endParaRPr>
          </a:p>
          <a:p>
            <a:pPr marL="0" indent="0">
              <a:buNone/>
            </a:pPr>
            <a:r>
              <a:rPr lang="en-GB" sz="2200" b="1" dirty="0">
                <a:solidFill>
                  <a:srgbClr val="DCDCDC"/>
                </a:solidFill>
              </a:rPr>
              <a:t>Approve research for subscription discount journey remodelling.</a:t>
            </a:r>
          </a:p>
          <a:p>
            <a:pPr marL="0" indent="0">
              <a:buNone/>
            </a:pPr>
            <a:endParaRPr lang="en-GB" sz="2200" b="1" dirty="0">
              <a:solidFill>
                <a:srgbClr val="DCDCDC"/>
              </a:solidFill>
            </a:endParaRPr>
          </a:p>
          <a:p>
            <a:pPr marL="0" indent="0">
              <a:buNone/>
            </a:pPr>
            <a:endParaRPr sz="2200" b="1" dirty="0">
              <a:solidFill>
                <a:srgbClr val="DCDCDC"/>
              </a:solidFill>
            </a:endParaRPr>
          </a:p>
          <a:p>
            <a:pPr marL="0" indent="0">
              <a:buNone/>
            </a:pPr>
            <a:r>
              <a:rPr sz="2200" b="1" dirty="0">
                <a:solidFill>
                  <a:srgbClr val="DCDCDC"/>
                </a:solidFill>
              </a:rPr>
              <a:t>Approve A/B testing budget for pricing and retention trials.</a:t>
            </a:r>
            <a:endParaRPr lang="en-GB" sz="2200" b="1" dirty="0">
              <a:solidFill>
                <a:srgbClr val="DCDCDC"/>
              </a:solidFill>
            </a:endParaRPr>
          </a:p>
          <a:p>
            <a:pPr marL="0" indent="0">
              <a:buNone/>
            </a:pPr>
            <a:endParaRPr sz="2200" b="1" dirty="0">
              <a:solidFill>
                <a:srgbClr val="DCDCDC"/>
              </a:solidFill>
            </a:endParaRPr>
          </a:p>
          <a:p>
            <a:pPr marL="0" indent="0">
              <a:buNone/>
            </a:pPr>
            <a:r>
              <a:rPr sz="2200" b="1" dirty="0">
                <a:solidFill>
                  <a:srgbClr val="DCDCDC"/>
                </a:solidFill>
              </a:rPr>
              <a:t>Support investment in retention infrastructure to enable Scenario C.</a:t>
            </a:r>
          </a:p>
        </p:txBody>
      </p:sp>
      <p:sp>
        <p:nvSpPr>
          <p:cNvPr id="4" name="Title 1">
            <a:extLst>
              <a:ext uri="{FF2B5EF4-FFF2-40B4-BE49-F238E27FC236}">
                <a16:creationId xmlns:a16="http://schemas.microsoft.com/office/drawing/2014/main" id="{FCBBC5C2-3151-B0BB-C96F-9D763539DEEA}"/>
              </a:ext>
            </a:extLst>
          </p:cNvPr>
          <p:cNvSpPr txBox="1">
            <a:spLocks/>
          </p:cNvSpPr>
          <p:nvPr/>
        </p:nvSpPr>
        <p:spPr>
          <a:xfrm>
            <a:off x="-188131" y="6454656"/>
            <a:ext cx="2124881"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b="1">
                <a:solidFill>
                  <a:srgbClr val="FFFFFF"/>
                </a:solidFill>
                <a:latin typeface="Aldhabi" panose="020F0502020204030204" pitchFamily="2" charset="-78"/>
                <a:cs typeface="Aldhabi" panose="020F0502020204030204" pitchFamily="2" charset="-78"/>
              </a:rPr>
              <a:t>Magic Subscription </a:t>
            </a:r>
            <a:br>
              <a:rPr lang="en-GB" sz="1400">
                <a:solidFill>
                  <a:srgbClr val="FFFFFF"/>
                </a:solidFill>
              </a:rPr>
            </a:br>
            <a:r>
              <a:rPr lang="en-GB" sz="1400">
                <a:solidFill>
                  <a:srgbClr val="FFFFFF"/>
                </a:solidFill>
              </a:rPr>
              <a:t> Board Report Overview</a:t>
            </a:r>
            <a:br>
              <a:rPr lang="en-GB" sz="1400">
                <a:solidFill>
                  <a:srgbClr val="FFFFFF"/>
                </a:solidFill>
              </a:rPr>
            </a:br>
            <a:endParaRPr lang="en-GB" sz="1400" dirty="0">
              <a:solidFill>
                <a:srgbClr val="FFFFFF"/>
              </a:solidFill>
            </a:endParaRPr>
          </a:p>
        </p:txBody>
      </p:sp>
      <p:sp>
        <p:nvSpPr>
          <p:cNvPr id="6" name="Title 1">
            <a:extLst>
              <a:ext uri="{FF2B5EF4-FFF2-40B4-BE49-F238E27FC236}">
                <a16:creationId xmlns:a16="http://schemas.microsoft.com/office/drawing/2014/main" id="{A4490F81-8783-0995-0FCB-3CFDF0D581F8}"/>
              </a:ext>
            </a:extLst>
          </p:cNvPr>
          <p:cNvSpPr txBox="1">
            <a:spLocks/>
          </p:cNvSpPr>
          <p:nvPr/>
        </p:nvSpPr>
        <p:spPr>
          <a:xfrm>
            <a:off x="0" y="0"/>
            <a:ext cx="4000500"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2800" b="1" dirty="0">
                <a:ln>
                  <a:solidFill>
                    <a:schemeClr val="bg1"/>
                  </a:solidFill>
                </a:ln>
                <a:solidFill>
                  <a:srgbClr val="00B0F0"/>
                </a:solidFill>
              </a:rPr>
              <a:t>Board Decision Summary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141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365750" cy="457200"/>
          </a:xfrm>
        </p:spPr>
        <p:txBody>
          <a:bodyPr>
            <a:noAutofit/>
          </a:bodyPr>
          <a:lstStyle/>
          <a:p>
            <a:r>
              <a:rPr lang="en-GB" sz="2800" b="1" dirty="0">
                <a:solidFill>
                  <a:schemeClr val="bg1"/>
                </a:solidFill>
              </a:rPr>
              <a:t>Active Subscribers – Growth Curve</a:t>
            </a:r>
            <a:endParaRPr sz="2800" b="1" dirty="0">
              <a:solidFill>
                <a:schemeClr val="bg1"/>
              </a:solidFill>
            </a:endParaRPr>
          </a:p>
        </p:txBody>
      </p:sp>
      <p:sp>
        <p:nvSpPr>
          <p:cNvPr id="8" name="Rectangle 7"/>
          <p:cNvSpPr/>
          <p:nvPr/>
        </p:nvSpPr>
        <p:spPr>
          <a:xfrm>
            <a:off x="4389120" y="4389120"/>
            <a:ext cx="4572000" cy="2011680"/>
          </a:xfrm>
          <a:prstGeom prst="rect">
            <a:avLst/>
          </a:prstGeom>
          <a:solidFill>
            <a:srgbClr val="1C2028"/>
          </a:solidFill>
          <a:ln>
            <a:solidFill>
              <a:srgbClr val="00A0FF"/>
            </a:solidFill>
          </a:ln>
        </p:spPr>
        <p:style>
          <a:lnRef idx="1">
            <a:schemeClr val="accent1"/>
          </a:lnRef>
          <a:fillRef idx="3">
            <a:schemeClr val="accent1"/>
          </a:fillRef>
          <a:effectRef idx="2">
            <a:schemeClr val="accent1"/>
          </a:effectRef>
          <a:fontRef idx="minor">
            <a:schemeClr val="lt1"/>
          </a:fontRef>
        </p:style>
        <p:txBody>
          <a:bodyPr rtlCol="0" anchor="ctr"/>
          <a:lstStyle/>
          <a:p>
            <a:r>
              <a:rPr lang="en-GB" sz="2000" dirty="0">
                <a:solidFill>
                  <a:srgbClr val="DCDCDC"/>
                </a:solidFill>
              </a:rPr>
              <a:t>• The curve flattening indicates churn starting to match new subscribers.</a:t>
            </a:r>
          </a:p>
          <a:p>
            <a:r>
              <a:rPr lang="en-GB" sz="2000" dirty="0">
                <a:solidFill>
                  <a:srgbClr val="DCDCDC"/>
                </a:solidFill>
              </a:rPr>
              <a:t>• This is an early warning of a retention issue, not an acquisition problem.</a:t>
            </a:r>
          </a:p>
        </p:txBody>
      </p:sp>
      <p:sp>
        <p:nvSpPr>
          <p:cNvPr id="9" name="Rectangle 8"/>
          <p:cNvSpPr/>
          <p:nvPr/>
        </p:nvSpPr>
        <p:spPr>
          <a:xfrm>
            <a:off x="182880" y="4389120"/>
            <a:ext cx="4114800" cy="2011680"/>
          </a:xfrm>
          <a:prstGeom prst="rect">
            <a:avLst/>
          </a:prstGeom>
          <a:solidFill>
            <a:srgbClr val="2D3741"/>
          </a:solidFill>
          <a:ln>
            <a:solidFill>
              <a:srgbClr val="5078C8"/>
            </a:solidFill>
          </a:ln>
        </p:spPr>
        <p:style>
          <a:lnRef idx="1">
            <a:schemeClr val="accent1"/>
          </a:lnRef>
          <a:fillRef idx="3">
            <a:schemeClr val="accent1"/>
          </a:fillRef>
          <a:effectRef idx="2">
            <a:schemeClr val="accent1"/>
          </a:effectRef>
          <a:fontRef idx="minor">
            <a:schemeClr val="lt1"/>
          </a:fontRef>
        </p:style>
        <p:txBody>
          <a:bodyPr rtlCol="0" anchor="ctr"/>
          <a:lstStyle/>
          <a:p>
            <a:endParaRPr sz="2000" dirty="0">
              <a:solidFill>
                <a:srgbClr val="C8C8FF"/>
              </a:solidFill>
            </a:endParaRPr>
          </a:p>
        </p:txBody>
      </p:sp>
      <p:sp>
        <p:nvSpPr>
          <p:cNvPr id="4" name="Title 1">
            <a:extLst>
              <a:ext uri="{FF2B5EF4-FFF2-40B4-BE49-F238E27FC236}">
                <a16:creationId xmlns:a16="http://schemas.microsoft.com/office/drawing/2014/main" id="{BF543F30-F5B9-987B-61B4-33B832C74842}"/>
              </a:ext>
            </a:extLst>
          </p:cNvPr>
          <p:cNvSpPr txBox="1">
            <a:spLocks/>
          </p:cNvSpPr>
          <p:nvPr/>
        </p:nvSpPr>
        <p:spPr>
          <a:xfrm>
            <a:off x="-188131" y="6454656"/>
            <a:ext cx="2124881"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b="1">
                <a:solidFill>
                  <a:srgbClr val="FFFFFF"/>
                </a:solidFill>
                <a:latin typeface="Aldhabi" panose="020F0502020204030204" pitchFamily="2" charset="-78"/>
                <a:cs typeface="Aldhabi" panose="020F0502020204030204" pitchFamily="2" charset="-78"/>
              </a:rPr>
              <a:t>Magic Subscription </a:t>
            </a:r>
            <a:br>
              <a:rPr lang="en-GB" sz="1400">
                <a:solidFill>
                  <a:srgbClr val="FFFFFF"/>
                </a:solidFill>
              </a:rPr>
            </a:br>
            <a:r>
              <a:rPr lang="en-GB" sz="1400">
                <a:solidFill>
                  <a:srgbClr val="FFFFFF"/>
                </a:solidFill>
              </a:rPr>
              <a:t> Board Report Overview</a:t>
            </a:r>
            <a:br>
              <a:rPr lang="en-GB" sz="1400">
                <a:solidFill>
                  <a:srgbClr val="FFFFFF"/>
                </a:solidFill>
              </a:rPr>
            </a:br>
            <a:endParaRPr lang="en-GB" sz="1400" dirty="0">
              <a:solidFill>
                <a:srgbClr val="FFFFFF"/>
              </a:solidFill>
            </a:endParaRPr>
          </a:p>
        </p:txBody>
      </p:sp>
      <p:pic>
        <p:nvPicPr>
          <p:cNvPr id="7" name="Picture 6" descr="A graph with numbers and lines&#10;&#10;AI-generated content may be incorrect.">
            <a:extLst>
              <a:ext uri="{FF2B5EF4-FFF2-40B4-BE49-F238E27FC236}">
                <a16:creationId xmlns:a16="http://schemas.microsoft.com/office/drawing/2014/main" id="{9C6227D3-A26B-0BFE-F018-E2FEB56AEA28}"/>
              </a:ext>
            </a:extLst>
          </p:cNvPr>
          <p:cNvPicPr>
            <a:picLocks noChangeAspect="1"/>
          </p:cNvPicPr>
          <p:nvPr/>
        </p:nvPicPr>
        <p:blipFill>
          <a:blip r:embed="rId3"/>
          <a:stretch>
            <a:fillRect/>
          </a:stretch>
        </p:blipFill>
        <p:spPr>
          <a:xfrm>
            <a:off x="182880" y="882649"/>
            <a:ext cx="8778240" cy="3464190"/>
          </a:xfrm>
          <a:prstGeom prst="rect">
            <a:avLst/>
          </a:prstGeom>
        </p:spPr>
      </p:pic>
      <p:pic>
        <p:nvPicPr>
          <p:cNvPr id="13" name="Picture 12" descr="A computer screen with a red button and a hand cursor&#10;&#10;AI-generated content may be incorrect.">
            <a:extLst>
              <a:ext uri="{FF2B5EF4-FFF2-40B4-BE49-F238E27FC236}">
                <a16:creationId xmlns:a16="http://schemas.microsoft.com/office/drawing/2014/main" id="{55D7103C-8A69-7D30-68C9-BA065C5C5202}"/>
              </a:ext>
            </a:extLst>
          </p:cNvPr>
          <p:cNvPicPr>
            <a:picLocks noChangeAspect="1"/>
          </p:cNvPicPr>
          <p:nvPr/>
        </p:nvPicPr>
        <p:blipFill>
          <a:blip r:embed="rId4"/>
          <a:stretch>
            <a:fillRect/>
          </a:stretch>
        </p:blipFill>
        <p:spPr>
          <a:xfrm>
            <a:off x="182880" y="4389222"/>
            <a:ext cx="4114800" cy="20115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21418"/>
        </a:solidFill>
        <a:effectLst/>
      </p:bgPr>
    </p:bg>
    <p:spTree>
      <p:nvGrpSpPr>
        <p:cNvPr id="1" name=""/>
        <p:cNvGrpSpPr/>
        <p:nvPr/>
      </p:nvGrpSpPr>
      <p:grpSpPr>
        <a:xfrm>
          <a:off x="0" y="0"/>
          <a:ext cx="0" cy="0"/>
          <a:chOff x="0" y="0"/>
          <a:chExt cx="0" cy="0"/>
        </a:xfrm>
      </p:grpSpPr>
      <p:sp>
        <p:nvSpPr>
          <p:cNvPr id="6" name="Rectangle 5"/>
          <p:cNvSpPr/>
          <p:nvPr/>
        </p:nvSpPr>
        <p:spPr>
          <a:xfrm>
            <a:off x="4781550" y="4411821"/>
            <a:ext cx="4114800" cy="2011680"/>
          </a:xfrm>
          <a:prstGeom prst="rect">
            <a:avLst/>
          </a:prstGeom>
          <a:solidFill>
            <a:srgbClr val="1C2028"/>
          </a:solidFill>
          <a:ln>
            <a:solidFill>
              <a:srgbClr val="00A0FF"/>
            </a:solidFill>
          </a:ln>
        </p:spPr>
        <p:style>
          <a:lnRef idx="1">
            <a:schemeClr val="accent1"/>
          </a:lnRef>
          <a:fillRef idx="3">
            <a:schemeClr val="accent1"/>
          </a:fillRef>
          <a:effectRef idx="2">
            <a:schemeClr val="accent1"/>
          </a:effectRef>
          <a:fontRef idx="minor">
            <a:schemeClr val="lt1"/>
          </a:fontRef>
        </p:style>
        <p:txBody>
          <a:bodyPr rtlCol="0" anchor="ctr"/>
          <a:lstStyle/>
          <a:p>
            <a:r>
              <a:rPr lang="en-GB" dirty="0">
                <a:solidFill>
                  <a:srgbClr val="DCDCDC"/>
                </a:solidFill>
              </a:rPr>
              <a:t>• This matches the end of the first‑year discount period.</a:t>
            </a:r>
          </a:p>
          <a:p>
            <a:r>
              <a:rPr lang="en-GB" dirty="0">
                <a:solidFill>
                  <a:srgbClr val="DCDCDC"/>
                </a:solidFill>
              </a:rPr>
              <a:t>• Around 65–75% of all churn happens during these renewal windows.</a:t>
            </a:r>
          </a:p>
        </p:txBody>
      </p:sp>
      <p:sp>
        <p:nvSpPr>
          <p:cNvPr id="9" name="Rectangle 8"/>
          <p:cNvSpPr/>
          <p:nvPr/>
        </p:nvSpPr>
        <p:spPr>
          <a:xfrm>
            <a:off x="247650" y="4411821"/>
            <a:ext cx="4114800" cy="2011680"/>
          </a:xfrm>
          <a:prstGeom prst="rect">
            <a:avLst/>
          </a:prstGeom>
          <a:solidFill>
            <a:srgbClr val="2D3741"/>
          </a:solidFill>
          <a:ln>
            <a:solidFill>
              <a:srgbClr val="5078C8"/>
            </a:solidFill>
          </a:ln>
        </p:spPr>
        <p:style>
          <a:lnRef idx="1">
            <a:schemeClr val="accent1"/>
          </a:lnRef>
          <a:fillRef idx="3">
            <a:schemeClr val="accent1"/>
          </a:fillRef>
          <a:effectRef idx="2">
            <a:schemeClr val="accent1"/>
          </a:effectRef>
          <a:fontRef idx="minor">
            <a:schemeClr val="lt1"/>
          </a:fontRef>
        </p:style>
        <p:txBody>
          <a:bodyPr rtlCol="0" anchor="ctr"/>
          <a:lstStyle/>
          <a:p>
            <a:endParaRPr sz="2000" dirty="0">
              <a:solidFill>
                <a:srgbClr val="C8C8FF"/>
              </a:solidFill>
            </a:endParaRPr>
          </a:p>
        </p:txBody>
      </p:sp>
      <p:sp>
        <p:nvSpPr>
          <p:cNvPr id="5" name="Title 1">
            <a:extLst>
              <a:ext uri="{FF2B5EF4-FFF2-40B4-BE49-F238E27FC236}">
                <a16:creationId xmlns:a16="http://schemas.microsoft.com/office/drawing/2014/main" id="{D02FA079-988E-D210-6A3F-6A145117D38A}"/>
              </a:ext>
            </a:extLst>
          </p:cNvPr>
          <p:cNvSpPr txBox="1">
            <a:spLocks/>
          </p:cNvSpPr>
          <p:nvPr/>
        </p:nvSpPr>
        <p:spPr>
          <a:xfrm>
            <a:off x="-188131" y="6454656"/>
            <a:ext cx="2124881"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b="1">
                <a:solidFill>
                  <a:srgbClr val="FFFFFF"/>
                </a:solidFill>
                <a:latin typeface="Aldhabi" panose="020F0502020204030204" pitchFamily="2" charset="-78"/>
                <a:cs typeface="Aldhabi" panose="020F0502020204030204" pitchFamily="2" charset="-78"/>
              </a:rPr>
              <a:t>Magic Subscription </a:t>
            </a:r>
            <a:br>
              <a:rPr lang="en-GB" sz="1400">
                <a:solidFill>
                  <a:srgbClr val="FFFFFF"/>
                </a:solidFill>
              </a:rPr>
            </a:br>
            <a:r>
              <a:rPr lang="en-GB" sz="1400">
                <a:solidFill>
                  <a:srgbClr val="FFFFFF"/>
                </a:solidFill>
              </a:rPr>
              <a:t> Board Report Overview</a:t>
            </a:r>
            <a:br>
              <a:rPr lang="en-GB" sz="1400">
                <a:solidFill>
                  <a:srgbClr val="FFFFFF"/>
                </a:solidFill>
              </a:rPr>
            </a:br>
            <a:endParaRPr lang="en-GB" sz="1400" dirty="0">
              <a:solidFill>
                <a:srgbClr val="FFFFFF"/>
              </a:solidFill>
            </a:endParaRPr>
          </a:p>
        </p:txBody>
      </p:sp>
      <p:sp>
        <p:nvSpPr>
          <p:cNvPr id="8" name="Title 1">
            <a:extLst>
              <a:ext uri="{FF2B5EF4-FFF2-40B4-BE49-F238E27FC236}">
                <a16:creationId xmlns:a16="http://schemas.microsoft.com/office/drawing/2014/main" id="{287D618F-B8F8-F461-FD33-3CC23C3741AC}"/>
              </a:ext>
            </a:extLst>
          </p:cNvPr>
          <p:cNvSpPr txBox="1">
            <a:spLocks/>
          </p:cNvSpPr>
          <p:nvPr/>
        </p:nvSpPr>
        <p:spPr>
          <a:xfrm>
            <a:off x="0" y="0"/>
            <a:ext cx="8775700"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2400" b="1" dirty="0">
                <a:solidFill>
                  <a:schemeClr val="bg1"/>
                </a:solidFill>
              </a:rPr>
              <a:t>New Subscribers vs Cancellations – The 12-Month Cliff</a:t>
            </a:r>
          </a:p>
        </p:txBody>
      </p:sp>
      <p:pic>
        <p:nvPicPr>
          <p:cNvPr id="11" name="Picture 10" descr="A graph with red and blue lines&#10;&#10;AI-generated content may be incorrect.">
            <a:extLst>
              <a:ext uri="{FF2B5EF4-FFF2-40B4-BE49-F238E27FC236}">
                <a16:creationId xmlns:a16="http://schemas.microsoft.com/office/drawing/2014/main" id="{F3C75994-7583-4714-5F01-A8F375EE33A0}"/>
              </a:ext>
            </a:extLst>
          </p:cNvPr>
          <p:cNvPicPr>
            <a:picLocks noChangeAspect="1"/>
          </p:cNvPicPr>
          <p:nvPr/>
        </p:nvPicPr>
        <p:blipFill>
          <a:blip r:embed="rId3"/>
          <a:stretch>
            <a:fillRect/>
          </a:stretch>
        </p:blipFill>
        <p:spPr>
          <a:xfrm>
            <a:off x="247650" y="521122"/>
            <a:ext cx="8648700" cy="3859544"/>
          </a:xfrm>
          <a:prstGeom prst="rect">
            <a:avLst/>
          </a:prstGeom>
        </p:spPr>
      </p:pic>
      <p:pic>
        <p:nvPicPr>
          <p:cNvPr id="13" name="Picture 12" descr="A person holding a computer&#10;&#10;AI-generated content may be incorrect.">
            <a:extLst>
              <a:ext uri="{FF2B5EF4-FFF2-40B4-BE49-F238E27FC236}">
                <a16:creationId xmlns:a16="http://schemas.microsoft.com/office/drawing/2014/main" id="{65212294-245C-01CE-3C24-76B441EF78BF}"/>
              </a:ext>
            </a:extLst>
          </p:cNvPr>
          <p:cNvPicPr>
            <a:picLocks noChangeAspect="1"/>
          </p:cNvPicPr>
          <p:nvPr/>
        </p:nvPicPr>
        <p:blipFill>
          <a:blip r:embed="rId4"/>
          <a:stretch>
            <a:fillRect/>
          </a:stretch>
        </p:blipFill>
        <p:spPr>
          <a:xfrm>
            <a:off x="1025525" y="4565326"/>
            <a:ext cx="2559050" cy="17046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1418"/>
        </a:solidFill>
        <a:effectLst/>
      </p:bgPr>
    </p:bg>
    <p:spTree>
      <p:nvGrpSpPr>
        <p:cNvPr id="1" name=""/>
        <p:cNvGrpSpPr/>
        <p:nvPr/>
      </p:nvGrpSpPr>
      <p:grpSpPr>
        <a:xfrm>
          <a:off x="0" y="0"/>
          <a:ext cx="0" cy="0"/>
          <a:chOff x="0" y="0"/>
          <a:chExt cx="0" cy="0"/>
        </a:xfrm>
      </p:grpSpPr>
      <p:sp>
        <p:nvSpPr>
          <p:cNvPr id="6" name="Rectangle 5"/>
          <p:cNvSpPr/>
          <p:nvPr/>
        </p:nvSpPr>
        <p:spPr>
          <a:xfrm>
            <a:off x="4754878" y="4389120"/>
            <a:ext cx="4114800" cy="2011680"/>
          </a:xfrm>
          <a:prstGeom prst="rect">
            <a:avLst/>
          </a:prstGeom>
          <a:solidFill>
            <a:srgbClr val="1C2028"/>
          </a:solidFill>
          <a:ln>
            <a:solidFill>
              <a:srgbClr val="00A0FF"/>
            </a:solidFill>
          </a:ln>
        </p:spPr>
        <p:style>
          <a:lnRef idx="1">
            <a:schemeClr val="accent1"/>
          </a:lnRef>
          <a:fillRef idx="3">
            <a:schemeClr val="accent1"/>
          </a:fillRef>
          <a:effectRef idx="2">
            <a:schemeClr val="accent1"/>
          </a:effectRef>
          <a:fontRef idx="minor">
            <a:schemeClr val="lt1"/>
          </a:fontRef>
        </p:style>
        <p:txBody>
          <a:bodyPr rtlCol="0" anchor="ctr"/>
          <a:lstStyle/>
          <a:p>
            <a:r>
              <a:rPr lang="en-GB" dirty="0">
                <a:solidFill>
                  <a:srgbClr val="DCDCDC"/>
                </a:solidFill>
              </a:rPr>
              <a:t>• However, older customers react more strongly to sudden price increases.</a:t>
            </a:r>
          </a:p>
          <a:p>
            <a:r>
              <a:rPr lang="en-GB" dirty="0">
                <a:solidFill>
                  <a:srgbClr val="DCDCDC"/>
                </a:solidFill>
              </a:rPr>
              <a:t>• Demographic shift means renewal experience becomes more important.</a:t>
            </a:r>
          </a:p>
        </p:txBody>
      </p:sp>
      <p:sp>
        <p:nvSpPr>
          <p:cNvPr id="4" name="Title 1">
            <a:extLst>
              <a:ext uri="{FF2B5EF4-FFF2-40B4-BE49-F238E27FC236}">
                <a16:creationId xmlns:a16="http://schemas.microsoft.com/office/drawing/2014/main" id="{EF67E974-EA8F-8187-B4B3-D6ECCD9086E6}"/>
              </a:ext>
            </a:extLst>
          </p:cNvPr>
          <p:cNvSpPr txBox="1">
            <a:spLocks/>
          </p:cNvSpPr>
          <p:nvPr/>
        </p:nvSpPr>
        <p:spPr>
          <a:xfrm>
            <a:off x="-188131" y="6454656"/>
            <a:ext cx="2124881"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b="1">
                <a:solidFill>
                  <a:srgbClr val="FFFFFF"/>
                </a:solidFill>
                <a:latin typeface="Aldhabi" panose="020F0502020204030204" pitchFamily="2" charset="-78"/>
                <a:cs typeface="Aldhabi" panose="020F0502020204030204" pitchFamily="2" charset="-78"/>
              </a:rPr>
              <a:t>Magic Subscription </a:t>
            </a:r>
            <a:br>
              <a:rPr lang="en-GB" sz="1400">
                <a:solidFill>
                  <a:srgbClr val="FFFFFF"/>
                </a:solidFill>
              </a:rPr>
            </a:br>
            <a:r>
              <a:rPr lang="en-GB" sz="1400">
                <a:solidFill>
                  <a:srgbClr val="FFFFFF"/>
                </a:solidFill>
              </a:rPr>
              <a:t> Board Report Overview</a:t>
            </a:r>
            <a:br>
              <a:rPr lang="en-GB" sz="1400">
                <a:solidFill>
                  <a:srgbClr val="FFFFFF"/>
                </a:solidFill>
              </a:rPr>
            </a:br>
            <a:endParaRPr lang="en-GB" sz="1400" dirty="0">
              <a:solidFill>
                <a:srgbClr val="FFFFFF"/>
              </a:solidFill>
            </a:endParaRPr>
          </a:p>
        </p:txBody>
      </p:sp>
      <p:sp>
        <p:nvSpPr>
          <p:cNvPr id="10" name="Title 1">
            <a:extLst>
              <a:ext uri="{FF2B5EF4-FFF2-40B4-BE49-F238E27FC236}">
                <a16:creationId xmlns:a16="http://schemas.microsoft.com/office/drawing/2014/main" id="{125A4B20-F505-4375-FD38-B1009D9D675D}"/>
              </a:ext>
            </a:extLst>
          </p:cNvPr>
          <p:cNvSpPr txBox="1">
            <a:spLocks/>
          </p:cNvSpPr>
          <p:nvPr/>
        </p:nvSpPr>
        <p:spPr>
          <a:xfrm>
            <a:off x="0" y="0"/>
            <a:ext cx="6426200"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2800" b="1" dirty="0">
                <a:solidFill>
                  <a:schemeClr val="bg1"/>
                </a:solidFill>
              </a:rPr>
              <a:t>Subscriber Age Profile – Trends Over Time</a:t>
            </a:r>
          </a:p>
        </p:txBody>
      </p:sp>
      <p:pic>
        <p:nvPicPr>
          <p:cNvPr id="12" name="Picture 11" descr="A graph with a line going up&#10;&#10;AI-generated content may be incorrect.">
            <a:extLst>
              <a:ext uri="{FF2B5EF4-FFF2-40B4-BE49-F238E27FC236}">
                <a16:creationId xmlns:a16="http://schemas.microsoft.com/office/drawing/2014/main" id="{5F2EF1E5-E335-5165-3A0C-4965452A9E60}"/>
              </a:ext>
            </a:extLst>
          </p:cNvPr>
          <p:cNvPicPr>
            <a:picLocks noChangeAspect="1"/>
          </p:cNvPicPr>
          <p:nvPr/>
        </p:nvPicPr>
        <p:blipFill>
          <a:blip r:embed="rId3"/>
          <a:stretch>
            <a:fillRect/>
          </a:stretch>
        </p:blipFill>
        <p:spPr>
          <a:xfrm>
            <a:off x="274320" y="666356"/>
            <a:ext cx="8595357" cy="3605048"/>
          </a:xfrm>
          <a:prstGeom prst="rect">
            <a:avLst/>
          </a:prstGeom>
        </p:spPr>
      </p:pic>
      <p:pic>
        <p:nvPicPr>
          <p:cNvPr id="14" name="Picture 13" descr="A graph with blue squares&#10;&#10;AI-generated content may be incorrect.">
            <a:extLst>
              <a:ext uri="{FF2B5EF4-FFF2-40B4-BE49-F238E27FC236}">
                <a16:creationId xmlns:a16="http://schemas.microsoft.com/office/drawing/2014/main" id="{74980917-7997-1EBE-6DEA-411548683F6B}"/>
              </a:ext>
            </a:extLst>
          </p:cNvPr>
          <p:cNvPicPr>
            <a:picLocks noChangeAspect="1"/>
          </p:cNvPicPr>
          <p:nvPr/>
        </p:nvPicPr>
        <p:blipFill>
          <a:blip r:embed="rId4"/>
          <a:stretch>
            <a:fillRect/>
          </a:stretch>
        </p:blipFill>
        <p:spPr>
          <a:xfrm>
            <a:off x="274320" y="4389120"/>
            <a:ext cx="4297680" cy="2011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1418"/>
        </a:solidFill>
        <a:effectLst/>
      </p:bgPr>
    </p:bg>
    <p:spTree>
      <p:nvGrpSpPr>
        <p:cNvPr id="1" name=""/>
        <p:cNvGrpSpPr/>
        <p:nvPr/>
      </p:nvGrpSpPr>
      <p:grpSpPr>
        <a:xfrm>
          <a:off x="0" y="0"/>
          <a:ext cx="0" cy="0"/>
          <a:chOff x="0" y="0"/>
          <a:chExt cx="0" cy="0"/>
        </a:xfrm>
      </p:grpSpPr>
      <p:sp>
        <p:nvSpPr>
          <p:cNvPr id="6" name="Rectangle 5"/>
          <p:cNvSpPr/>
          <p:nvPr/>
        </p:nvSpPr>
        <p:spPr>
          <a:xfrm>
            <a:off x="4799332" y="4389120"/>
            <a:ext cx="4114800" cy="2011680"/>
          </a:xfrm>
          <a:prstGeom prst="rect">
            <a:avLst/>
          </a:prstGeom>
          <a:solidFill>
            <a:srgbClr val="1C2028"/>
          </a:solidFill>
          <a:ln>
            <a:solidFill>
              <a:srgbClr val="00A0FF"/>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GB" sz="2000" dirty="0"/>
          </a:p>
          <a:p>
            <a:r>
              <a:rPr lang="en-GB" sz="2000" dirty="0">
                <a:solidFill>
                  <a:srgbClr val="DCDCDC"/>
                </a:solidFill>
              </a:rPr>
              <a:t>• No major demographic risk: churn is not gender‑driven.</a:t>
            </a:r>
          </a:p>
          <a:p>
            <a:r>
              <a:rPr lang="en-GB" sz="2000" dirty="0">
                <a:solidFill>
                  <a:srgbClr val="DCDCDC"/>
                </a:solidFill>
              </a:rPr>
              <a:t>• Retention improvements should apply equally to both groups.</a:t>
            </a:r>
          </a:p>
        </p:txBody>
      </p:sp>
      <p:sp>
        <p:nvSpPr>
          <p:cNvPr id="7" name="Rectangle 6"/>
          <p:cNvSpPr/>
          <p:nvPr/>
        </p:nvSpPr>
        <p:spPr>
          <a:xfrm>
            <a:off x="229870" y="4389120"/>
            <a:ext cx="4114800" cy="2011680"/>
          </a:xfrm>
          <a:prstGeom prst="rect">
            <a:avLst/>
          </a:prstGeom>
          <a:solidFill>
            <a:srgbClr val="2D3741"/>
          </a:solidFill>
          <a:ln>
            <a:solidFill>
              <a:srgbClr val="5078C8"/>
            </a:solidFill>
          </a:ln>
        </p:spPr>
        <p:style>
          <a:lnRef idx="1">
            <a:schemeClr val="accent1"/>
          </a:lnRef>
          <a:fillRef idx="3">
            <a:schemeClr val="accent1"/>
          </a:fillRef>
          <a:effectRef idx="2">
            <a:schemeClr val="accent1"/>
          </a:effectRef>
          <a:fontRef idx="minor">
            <a:schemeClr val="lt1"/>
          </a:fontRef>
        </p:style>
        <p:txBody>
          <a:bodyPr rtlCol="0" anchor="ctr"/>
          <a:lstStyle/>
          <a:p>
            <a:endParaRPr sz="2000" dirty="0">
              <a:solidFill>
                <a:srgbClr val="C8C8FF"/>
              </a:solidFill>
            </a:endParaRPr>
          </a:p>
        </p:txBody>
      </p:sp>
      <p:sp>
        <p:nvSpPr>
          <p:cNvPr id="4" name="Title 1">
            <a:extLst>
              <a:ext uri="{FF2B5EF4-FFF2-40B4-BE49-F238E27FC236}">
                <a16:creationId xmlns:a16="http://schemas.microsoft.com/office/drawing/2014/main" id="{791988EE-AA0B-A50B-BE71-9EE7FCEFF4C3}"/>
              </a:ext>
            </a:extLst>
          </p:cNvPr>
          <p:cNvSpPr txBox="1">
            <a:spLocks/>
          </p:cNvSpPr>
          <p:nvPr/>
        </p:nvSpPr>
        <p:spPr>
          <a:xfrm>
            <a:off x="-188131" y="6454656"/>
            <a:ext cx="2124881"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b="1">
                <a:solidFill>
                  <a:srgbClr val="FFFFFF"/>
                </a:solidFill>
                <a:latin typeface="Aldhabi" panose="020F0502020204030204" pitchFamily="2" charset="-78"/>
                <a:cs typeface="Aldhabi" panose="020F0502020204030204" pitchFamily="2" charset="-78"/>
              </a:rPr>
              <a:t>Magic Subscription </a:t>
            </a:r>
            <a:br>
              <a:rPr lang="en-GB" sz="1400">
                <a:solidFill>
                  <a:srgbClr val="FFFFFF"/>
                </a:solidFill>
              </a:rPr>
            </a:br>
            <a:r>
              <a:rPr lang="en-GB" sz="1400">
                <a:solidFill>
                  <a:srgbClr val="FFFFFF"/>
                </a:solidFill>
              </a:rPr>
              <a:t> Board Report Overview</a:t>
            </a:r>
            <a:br>
              <a:rPr lang="en-GB" sz="1400">
                <a:solidFill>
                  <a:srgbClr val="FFFFFF"/>
                </a:solidFill>
              </a:rPr>
            </a:br>
            <a:endParaRPr lang="en-GB" sz="1400" dirty="0">
              <a:solidFill>
                <a:srgbClr val="FFFFFF"/>
              </a:solidFill>
            </a:endParaRPr>
          </a:p>
        </p:txBody>
      </p:sp>
      <p:sp>
        <p:nvSpPr>
          <p:cNvPr id="8" name="Title 1">
            <a:extLst>
              <a:ext uri="{FF2B5EF4-FFF2-40B4-BE49-F238E27FC236}">
                <a16:creationId xmlns:a16="http://schemas.microsoft.com/office/drawing/2014/main" id="{BF3AB75F-F914-906E-8CBF-C7DBF4AEBADD}"/>
              </a:ext>
            </a:extLst>
          </p:cNvPr>
          <p:cNvSpPr txBox="1">
            <a:spLocks/>
          </p:cNvSpPr>
          <p:nvPr/>
        </p:nvSpPr>
        <p:spPr>
          <a:xfrm>
            <a:off x="0" y="0"/>
            <a:ext cx="6553200"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2800" b="1" dirty="0">
                <a:solidFill>
                  <a:schemeClr val="bg1"/>
                </a:solidFill>
              </a:rPr>
              <a:t>Subscribers by Gender – Retention Balance</a:t>
            </a:r>
          </a:p>
        </p:txBody>
      </p:sp>
      <p:pic>
        <p:nvPicPr>
          <p:cNvPr id="10" name="Picture 9" descr="A graph with red line&#10;&#10;AI-generated content may be incorrect.">
            <a:extLst>
              <a:ext uri="{FF2B5EF4-FFF2-40B4-BE49-F238E27FC236}">
                <a16:creationId xmlns:a16="http://schemas.microsoft.com/office/drawing/2014/main" id="{4FBB4F1C-B7F9-6765-0FC3-67DE24E7A5EA}"/>
              </a:ext>
            </a:extLst>
          </p:cNvPr>
          <p:cNvPicPr>
            <a:picLocks noChangeAspect="1"/>
          </p:cNvPicPr>
          <p:nvPr/>
        </p:nvPicPr>
        <p:blipFill>
          <a:blip r:embed="rId3"/>
          <a:stretch>
            <a:fillRect/>
          </a:stretch>
        </p:blipFill>
        <p:spPr>
          <a:xfrm>
            <a:off x="229871" y="653706"/>
            <a:ext cx="8684262" cy="3681558"/>
          </a:xfrm>
          <a:prstGeom prst="rect">
            <a:avLst/>
          </a:prstGeom>
        </p:spPr>
      </p:pic>
      <p:pic>
        <p:nvPicPr>
          <p:cNvPr id="12" name="Picture 11" descr="A close-up of a couple hands&#10;&#10;AI-generated content may be incorrect.">
            <a:extLst>
              <a:ext uri="{FF2B5EF4-FFF2-40B4-BE49-F238E27FC236}">
                <a16:creationId xmlns:a16="http://schemas.microsoft.com/office/drawing/2014/main" id="{6343CDDE-C4A2-B05A-3339-5D38B839D673}"/>
              </a:ext>
            </a:extLst>
          </p:cNvPr>
          <p:cNvPicPr>
            <a:picLocks noChangeAspect="1"/>
          </p:cNvPicPr>
          <p:nvPr/>
        </p:nvPicPr>
        <p:blipFill>
          <a:blip r:embed="rId4"/>
          <a:stretch>
            <a:fillRect/>
          </a:stretch>
        </p:blipFill>
        <p:spPr>
          <a:xfrm>
            <a:off x="1049020" y="4568634"/>
            <a:ext cx="2476500" cy="1652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21418"/>
        </a:solidFill>
        <a:effectLst/>
      </p:bgPr>
    </p:bg>
    <p:spTree>
      <p:nvGrpSpPr>
        <p:cNvPr id="1" name=""/>
        <p:cNvGrpSpPr/>
        <p:nvPr/>
      </p:nvGrpSpPr>
      <p:grpSpPr>
        <a:xfrm>
          <a:off x="0" y="0"/>
          <a:ext cx="0" cy="0"/>
          <a:chOff x="0" y="0"/>
          <a:chExt cx="0" cy="0"/>
        </a:xfrm>
      </p:grpSpPr>
      <p:sp>
        <p:nvSpPr>
          <p:cNvPr id="6" name="Rectangle 5"/>
          <p:cNvSpPr/>
          <p:nvPr/>
        </p:nvSpPr>
        <p:spPr>
          <a:xfrm>
            <a:off x="4572000" y="4389120"/>
            <a:ext cx="4297680" cy="2011680"/>
          </a:xfrm>
          <a:prstGeom prst="rect">
            <a:avLst/>
          </a:prstGeom>
          <a:solidFill>
            <a:srgbClr val="1C2028"/>
          </a:solidFill>
          <a:ln>
            <a:solidFill>
              <a:srgbClr val="00A0FF"/>
            </a:solidFill>
          </a:ln>
        </p:spPr>
        <p:style>
          <a:lnRef idx="1">
            <a:schemeClr val="accent1"/>
          </a:lnRef>
          <a:fillRef idx="3">
            <a:schemeClr val="accent1"/>
          </a:fillRef>
          <a:effectRef idx="2">
            <a:schemeClr val="accent1"/>
          </a:effectRef>
          <a:fontRef idx="minor">
            <a:schemeClr val="lt1"/>
          </a:fontRef>
        </p:style>
        <p:txBody>
          <a:bodyPr rtlCol="0" anchor="ctr"/>
          <a:lstStyle/>
          <a:p>
            <a:r>
              <a:rPr lang="en-GB" sz="2000" dirty="0">
                <a:solidFill>
                  <a:srgbClr val="DCDCDC"/>
                </a:solidFill>
              </a:rPr>
              <a:t>• Regional expansion potential exists in underperforming areas.</a:t>
            </a:r>
          </a:p>
          <a:p>
            <a:r>
              <a:rPr lang="en-GB" sz="2000" dirty="0">
                <a:solidFill>
                  <a:srgbClr val="DCDCDC"/>
                </a:solidFill>
              </a:rPr>
              <a:t>• Smaller regions are more sensitive to churn spikes.</a:t>
            </a:r>
          </a:p>
        </p:txBody>
      </p:sp>
      <p:sp>
        <p:nvSpPr>
          <p:cNvPr id="4" name="Title 1">
            <a:extLst>
              <a:ext uri="{FF2B5EF4-FFF2-40B4-BE49-F238E27FC236}">
                <a16:creationId xmlns:a16="http://schemas.microsoft.com/office/drawing/2014/main" id="{655985F1-0E67-AA2A-B00D-EB6A5238164F}"/>
              </a:ext>
            </a:extLst>
          </p:cNvPr>
          <p:cNvSpPr txBox="1">
            <a:spLocks/>
          </p:cNvSpPr>
          <p:nvPr/>
        </p:nvSpPr>
        <p:spPr>
          <a:xfrm>
            <a:off x="-188131" y="6454656"/>
            <a:ext cx="2124881"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b="1">
                <a:solidFill>
                  <a:srgbClr val="FFFFFF"/>
                </a:solidFill>
                <a:latin typeface="Aldhabi" panose="020F0502020204030204" pitchFamily="2" charset="-78"/>
                <a:cs typeface="Aldhabi" panose="020F0502020204030204" pitchFamily="2" charset="-78"/>
              </a:rPr>
              <a:t>Magic Subscription </a:t>
            </a:r>
            <a:br>
              <a:rPr lang="en-GB" sz="1400">
                <a:solidFill>
                  <a:srgbClr val="FFFFFF"/>
                </a:solidFill>
              </a:rPr>
            </a:br>
            <a:r>
              <a:rPr lang="en-GB" sz="1400">
                <a:solidFill>
                  <a:srgbClr val="FFFFFF"/>
                </a:solidFill>
              </a:rPr>
              <a:t> Board Report Overview</a:t>
            </a:r>
            <a:br>
              <a:rPr lang="en-GB" sz="1400">
                <a:solidFill>
                  <a:srgbClr val="FFFFFF"/>
                </a:solidFill>
              </a:rPr>
            </a:br>
            <a:endParaRPr lang="en-GB" sz="1400" dirty="0">
              <a:solidFill>
                <a:srgbClr val="FFFFFF"/>
              </a:solidFill>
            </a:endParaRPr>
          </a:p>
        </p:txBody>
      </p:sp>
      <p:sp>
        <p:nvSpPr>
          <p:cNvPr id="8" name="Title 1">
            <a:extLst>
              <a:ext uri="{FF2B5EF4-FFF2-40B4-BE49-F238E27FC236}">
                <a16:creationId xmlns:a16="http://schemas.microsoft.com/office/drawing/2014/main" id="{E8316AA5-1A72-3B5A-96A1-F550EB1238BF}"/>
              </a:ext>
            </a:extLst>
          </p:cNvPr>
          <p:cNvSpPr txBox="1">
            <a:spLocks/>
          </p:cNvSpPr>
          <p:nvPr/>
        </p:nvSpPr>
        <p:spPr>
          <a:xfrm>
            <a:off x="0" y="0"/>
            <a:ext cx="7473950"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2800" b="1" dirty="0">
                <a:solidFill>
                  <a:schemeClr val="bg1"/>
                </a:solidFill>
              </a:rPr>
              <a:t>Subscribers by Region – Geographic Performance</a:t>
            </a:r>
          </a:p>
        </p:txBody>
      </p:sp>
      <p:pic>
        <p:nvPicPr>
          <p:cNvPr id="10" name="Picture 9" descr="A graph on a blue background&#10;&#10;AI-generated content may be incorrect.">
            <a:extLst>
              <a:ext uri="{FF2B5EF4-FFF2-40B4-BE49-F238E27FC236}">
                <a16:creationId xmlns:a16="http://schemas.microsoft.com/office/drawing/2014/main" id="{64141656-26EB-EA92-7BFF-05AF38E39C47}"/>
              </a:ext>
            </a:extLst>
          </p:cNvPr>
          <p:cNvPicPr>
            <a:picLocks noChangeAspect="1"/>
          </p:cNvPicPr>
          <p:nvPr/>
        </p:nvPicPr>
        <p:blipFill>
          <a:blip r:embed="rId3"/>
          <a:stretch>
            <a:fillRect/>
          </a:stretch>
        </p:blipFill>
        <p:spPr>
          <a:xfrm>
            <a:off x="274320" y="486146"/>
            <a:ext cx="8595360" cy="3847099"/>
          </a:xfrm>
          <a:prstGeom prst="rect">
            <a:avLst/>
          </a:prstGeom>
        </p:spPr>
      </p:pic>
      <p:pic>
        <p:nvPicPr>
          <p:cNvPr id="12" name="Picture 11" descr="A graph of blue bars&#10;&#10;AI-generated content may be incorrect.">
            <a:extLst>
              <a:ext uri="{FF2B5EF4-FFF2-40B4-BE49-F238E27FC236}">
                <a16:creationId xmlns:a16="http://schemas.microsoft.com/office/drawing/2014/main" id="{C4328E22-720A-B02A-CEA7-89BEF5A6788D}"/>
              </a:ext>
            </a:extLst>
          </p:cNvPr>
          <p:cNvPicPr>
            <a:picLocks noChangeAspect="1"/>
          </p:cNvPicPr>
          <p:nvPr/>
        </p:nvPicPr>
        <p:blipFill>
          <a:blip r:embed="rId4"/>
          <a:stretch>
            <a:fillRect/>
          </a:stretch>
        </p:blipFill>
        <p:spPr>
          <a:xfrm>
            <a:off x="274320" y="4362191"/>
            <a:ext cx="4297680" cy="20096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21418"/>
        </a:solidFill>
        <a:effectLst/>
      </p:bgPr>
    </p:bg>
    <p:spTree>
      <p:nvGrpSpPr>
        <p:cNvPr id="1" name=""/>
        <p:cNvGrpSpPr/>
        <p:nvPr/>
      </p:nvGrpSpPr>
      <p:grpSpPr>
        <a:xfrm>
          <a:off x="0" y="0"/>
          <a:ext cx="0" cy="0"/>
          <a:chOff x="0" y="0"/>
          <a:chExt cx="0" cy="0"/>
        </a:xfrm>
      </p:grpSpPr>
      <p:sp>
        <p:nvSpPr>
          <p:cNvPr id="6" name="Rectangle 5"/>
          <p:cNvSpPr/>
          <p:nvPr/>
        </p:nvSpPr>
        <p:spPr>
          <a:xfrm>
            <a:off x="4663440" y="4389120"/>
            <a:ext cx="4218940" cy="2011680"/>
          </a:xfrm>
          <a:prstGeom prst="rect">
            <a:avLst/>
          </a:prstGeom>
          <a:solidFill>
            <a:srgbClr val="1C2028"/>
          </a:solidFill>
          <a:ln>
            <a:solidFill>
              <a:srgbClr val="00A0FF"/>
            </a:solidFill>
          </a:ln>
        </p:spPr>
        <p:style>
          <a:lnRef idx="1">
            <a:schemeClr val="accent1"/>
          </a:lnRef>
          <a:fillRef idx="3">
            <a:schemeClr val="accent1"/>
          </a:fillRef>
          <a:effectRef idx="2">
            <a:schemeClr val="accent1"/>
          </a:effectRef>
          <a:fontRef idx="minor">
            <a:schemeClr val="lt1"/>
          </a:fontRef>
        </p:style>
        <p:txBody>
          <a:bodyPr rtlCol="0" anchor="ctr"/>
          <a:lstStyle/>
          <a:p>
            <a:r>
              <a:rPr lang="en-GB" sz="2000" dirty="0">
                <a:solidFill>
                  <a:srgbClr val="DCDCDC"/>
                </a:solidFill>
              </a:rPr>
              <a:t>• Revenue plateaus typically trail subscriber plateaus by several months.</a:t>
            </a:r>
          </a:p>
          <a:p>
            <a:r>
              <a:rPr lang="en-GB" sz="2000" dirty="0">
                <a:solidFill>
                  <a:srgbClr val="DCDCDC"/>
                </a:solidFill>
              </a:rPr>
              <a:t>• Fixing 12‑month churn directly increases revenue growth rate.</a:t>
            </a:r>
          </a:p>
        </p:txBody>
      </p:sp>
      <p:sp>
        <p:nvSpPr>
          <p:cNvPr id="4" name="Title 1">
            <a:extLst>
              <a:ext uri="{FF2B5EF4-FFF2-40B4-BE49-F238E27FC236}">
                <a16:creationId xmlns:a16="http://schemas.microsoft.com/office/drawing/2014/main" id="{F9FBDD56-EF1B-3917-A5F2-0D190E230957}"/>
              </a:ext>
            </a:extLst>
          </p:cNvPr>
          <p:cNvSpPr txBox="1">
            <a:spLocks/>
          </p:cNvSpPr>
          <p:nvPr/>
        </p:nvSpPr>
        <p:spPr>
          <a:xfrm>
            <a:off x="-188131" y="6454656"/>
            <a:ext cx="2124881"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b="1">
                <a:solidFill>
                  <a:srgbClr val="FFFFFF"/>
                </a:solidFill>
                <a:latin typeface="Aldhabi" panose="020F0502020204030204" pitchFamily="2" charset="-78"/>
                <a:cs typeface="Aldhabi" panose="020F0502020204030204" pitchFamily="2" charset="-78"/>
              </a:rPr>
              <a:t>Magic Subscription </a:t>
            </a:r>
            <a:br>
              <a:rPr lang="en-GB" sz="1400">
                <a:solidFill>
                  <a:srgbClr val="FFFFFF"/>
                </a:solidFill>
              </a:rPr>
            </a:br>
            <a:r>
              <a:rPr lang="en-GB" sz="1400">
                <a:solidFill>
                  <a:srgbClr val="FFFFFF"/>
                </a:solidFill>
              </a:rPr>
              <a:t> Board Report Overview</a:t>
            </a:r>
            <a:br>
              <a:rPr lang="en-GB" sz="1400">
                <a:solidFill>
                  <a:srgbClr val="FFFFFF"/>
                </a:solidFill>
              </a:rPr>
            </a:br>
            <a:endParaRPr lang="en-GB" sz="1400" dirty="0">
              <a:solidFill>
                <a:srgbClr val="FFFFFF"/>
              </a:solidFill>
            </a:endParaRPr>
          </a:p>
        </p:txBody>
      </p:sp>
      <p:sp>
        <p:nvSpPr>
          <p:cNvPr id="9" name="Title 1">
            <a:extLst>
              <a:ext uri="{FF2B5EF4-FFF2-40B4-BE49-F238E27FC236}">
                <a16:creationId xmlns:a16="http://schemas.microsoft.com/office/drawing/2014/main" id="{E6C98137-9C96-6D24-7FE6-F543F43857F9}"/>
              </a:ext>
            </a:extLst>
          </p:cNvPr>
          <p:cNvSpPr txBox="1">
            <a:spLocks/>
          </p:cNvSpPr>
          <p:nvPr/>
        </p:nvSpPr>
        <p:spPr>
          <a:xfrm>
            <a:off x="0" y="0"/>
            <a:ext cx="7315200"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2800" b="1" dirty="0">
                <a:solidFill>
                  <a:schemeClr val="bg1"/>
                </a:solidFill>
              </a:rPr>
              <a:t>Cumulative Revenue – Momentum &amp; Slowdown</a:t>
            </a:r>
          </a:p>
        </p:txBody>
      </p:sp>
      <p:pic>
        <p:nvPicPr>
          <p:cNvPr id="3" name="Picture 2" descr="revenue.png"/>
          <p:cNvPicPr>
            <a:picLocks noChangeAspect="1"/>
          </p:cNvPicPr>
          <p:nvPr/>
        </p:nvPicPr>
        <p:blipFill>
          <a:blip r:embed="rId3">
            <a:duotone>
              <a:prstClr val="black"/>
              <a:schemeClr val="tx2">
                <a:tint val="45000"/>
                <a:satMod val="400000"/>
              </a:schemeClr>
            </a:duotone>
          </a:blip>
          <a:stretch>
            <a:fillRect/>
          </a:stretch>
        </p:blipFill>
        <p:spPr>
          <a:xfrm>
            <a:off x="261620" y="4389120"/>
            <a:ext cx="4309746" cy="2011680"/>
          </a:xfrm>
          <a:prstGeom prst="rect">
            <a:avLst/>
          </a:prstGeom>
        </p:spPr>
      </p:pic>
      <p:pic>
        <p:nvPicPr>
          <p:cNvPr id="11" name="Picture 10" descr="A screen shot of a graph&#10;&#10;AI-generated content may be incorrect.">
            <a:extLst>
              <a:ext uri="{FF2B5EF4-FFF2-40B4-BE49-F238E27FC236}">
                <a16:creationId xmlns:a16="http://schemas.microsoft.com/office/drawing/2014/main" id="{76E53420-F1D7-7A97-2BD7-27EEBE0C7661}"/>
              </a:ext>
            </a:extLst>
          </p:cNvPr>
          <p:cNvPicPr>
            <a:picLocks noChangeAspect="1"/>
          </p:cNvPicPr>
          <p:nvPr/>
        </p:nvPicPr>
        <p:blipFill>
          <a:blip r:embed="rId4"/>
          <a:stretch>
            <a:fillRect/>
          </a:stretch>
        </p:blipFill>
        <p:spPr>
          <a:xfrm>
            <a:off x="301987" y="511056"/>
            <a:ext cx="8540025" cy="38780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21418"/>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36637"/>
            <a:ext cx="8229600" cy="5281613"/>
          </a:xfrm>
        </p:spPr>
        <p:txBody>
          <a:bodyPr/>
          <a:lstStyle/>
          <a:p>
            <a:pPr marL="0" indent="0">
              <a:buNone/>
            </a:pPr>
            <a:r>
              <a:rPr sz="2200" dirty="0">
                <a:solidFill>
                  <a:srgbClr val="DCDCDC"/>
                </a:solidFill>
              </a:rPr>
              <a:t>The sudden price increase </a:t>
            </a:r>
            <a:r>
              <a:rPr lang="en-GB" sz="2200" dirty="0">
                <a:solidFill>
                  <a:srgbClr val="DCDCDC"/>
                </a:solidFill>
              </a:rPr>
              <a:t>may be </a:t>
            </a:r>
            <a:r>
              <a:rPr sz="2200" dirty="0" err="1">
                <a:solidFill>
                  <a:srgbClr val="DCDCDC"/>
                </a:solidFill>
              </a:rPr>
              <a:t>caus</a:t>
            </a:r>
            <a:r>
              <a:rPr lang="en-GB" sz="2200" dirty="0" err="1">
                <a:solidFill>
                  <a:srgbClr val="DCDCDC"/>
                </a:solidFill>
              </a:rPr>
              <a:t>ing</a:t>
            </a:r>
            <a:r>
              <a:rPr sz="2200" dirty="0">
                <a:solidFill>
                  <a:srgbClr val="DCDCDC"/>
                </a:solidFill>
              </a:rPr>
              <a:t> 'price shock’.</a:t>
            </a:r>
            <a:endParaRPr lang="en-GB" sz="2200" dirty="0">
              <a:solidFill>
                <a:srgbClr val="DCDCDC"/>
              </a:solidFill>
            </a:endParaRPr>
          </a:p>
          <a:p>
            <a:pPr marL="0" indent="0">
              <a:buNone/>
            </a:pPr>
            <a:endParaRPr lang="en-GB" sz="2200" dirty="0">
              <a:solidFill>
                <a:srgbClr val="DCDCDC"/>
              </a:solidFill>
            </a:endParaRPr>
          </a:p>
          <a:p>
            <a:pPr marL="0" indent="0">
              <a:buNone/>
            </a:pPr>
            <a:endParaRPr lang="en-GB" sz="2200" dirty="0">
              <a:solidFill>
                <a:srgbClr val="DCDCDC"/>
              </a:solidFill>
            </a:endParaRPr>
          </a:p>
          <a:p>
            <a:pPr marL="0" indent="0">
              <a:buNone/>
            </a:pPr>
            <a:endParaRPr lang="en-GB" sz="2200" dirty="0">
              <a:solidFill>
                <a:srgbClr val="DCDCDC"/>
              </a:solidFill>
            </a:endParaRPr>
          </a:p>
          <a:p>
            <a:pPr marL="0" indent="0">
              <a:buNone/>
            </a:pPr>
            <a:endParaRPr lang="en-GB" sz="2200" dirty="0">
              <a:solidFill>
                <a:srgbClr val="DCDCDC"/>
              </a:solidFill>
            </a:endParaRPr>
          </a:p>
          <a:p>
            <a:pPr marL="0" indent="0">
              <a:buNone/>
            </a:pPr>
            <a:endParaRPr lang="en-GB" sz="2200" dirty="0">
              <a:solidFill>
                <a:srgbClr val="DCDCDC"/>
              </a:solidFill>
            </a:endParaRPr>
          </a:p>
          <a:p>
            <a:pPr marL="0" indent="0">
              <a:buNone/>
            </a:pPr>
            <a:endParaRPr lang="en-GB" sz="2200" dirty="0">
              <a:solidFill>
                <a:srgbClr val="DCDCDC"/>
              </a:solidFill>
            </a:endParaRPr>
          </a:p>
          <a:p>
            <a:pPr marL="0" indent="0">
              <a:buNone/>
            </a:pPr>
            <a:endParaRPr lang="en-GB" sz="2200" dirty="0">
              <a:solidFill>
                <a:srgbClr val="DCDCDC"/>
              </a:solidFill>
            </a:endParaRPr>
          </a:p>
          <a:p>
            <a:pPr marL="0" indent="0">
              <a:buNone/>
            </a:pPr>
            <a:endParaRPr lang="en-GB" sz="2200" dirty="0">
              <a:solidFill>
                <a:srgbClr val="DCDCDC"/>
              </a:solidFill>
            </a:endParaRPr>
          </a:p>
          <a:p>
            <a:pPr marL="0" indent="0">
              <a:buNone/>
            </a:pPr>
            <a:endParaRPr sz="2200" dirty="0">
              <a:solidFill>
                <a:srgbClr val="DCDCDC"/>
              </a:solidFill>
            </a:endParaRPr>
          </a:p>
          <a:p>
            <a:pPr marL="0" indent="0">
              <a:buNone/>
            </a:pPr>
            <a:r>
              <a:rPr sz="2200" dirty="0">
                <a:solidFill>
                  <a:srgbClr val="DCDCDC"/>
                </a:solidFill>
              </a:rPr>
              <a:t>• Younger customers are most likely to leave.</a:t>
            </a:r>
          </a:p>
          <a:p>
            <a:pPr marL="0" indent="0">
              <a:buNone/>
            </a:pPr>
            <a:r>
              <a:rPr sz="2200" dirty="0">
                <a:solidFill>
                  <a:srgbClr val="DCDCDC"/>
                </a:solidFill>
              </a:rPr>
              <a:t>• Renewal communication is limited and ineffective.</a:t>
            </a:r>
          </a:p>
          <a:p>
            <a:pPr marL="0" indent="0">
              <a:buNone/>
            </a:pPr>
            <a:r>
              <a:rPr sz="2200" dirty="0">
                <a:solidFill>
                  <a:srgbClr val="DCDCDC"/>
                </a:solidFill>
              </a:rPr>
              <a:t>• Fixing this is the single biggest growth lever we have.</a:t>
            </a:r>
          </a:p>
        </p:txBody>
      </p:sp>
      <p:sp>
        <p:nvSpPr>
          <p:cNvPr id="4" name="Title 1">
            <a:extLst>
              <a:ext uri="{FF2B5EF4-FFF2-40B4-BE49-F238E27FC236}">
                <a16:creationId xmlns:a16="http://schemas.microsoft.com/office/drawing/2014/main" id="{5550ED14-3CB5-ED73-AFF6-29030CFCBFFD}"/>
              </a:ext>
            </a:extLst>
          </p:cNvPr>
          <p:cNvSpPr txBox="1">
            <a:spLocks/>
          </p:cNvSpPr>
          <p:nvPr/>
        </p:nvSpPr>
        <p:spPr>
          <a:xfrm>
            <a:off x="-188131" y="6454656"/>
            <a:ext cx="2124881"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b="1">
                <a:solidFill>
                  <a:srgbClr val="FFFFFF"/>
                </a:solidFill>
                <a:latin typeface="Aldhabi" panose="020F0502020204030204" pitchFamily="2" charset="-78"/>
                <a:cs typeface="Aldhabi" panose="020F0502020204030204" pitchFamily="2" charset="-78"/>
              </a:rPr>
              <a:t>Magic Subscription </a:t>
            </a:r>
            <a:br>
              <a:rPr lang="en-GB" sz="1400">
                <a:solidFill>
                  <a:srgbClr val="FFFFFF"/>
                </a:solidFill>
              </a:rPr>
            </a:br>
            <a:r>
              <a:rPr lang="en-GB" sz="1400">
                <a:solidFill>
                  <a:srgbClr val="FFFFFF"/>
                </a:solidFill>
              </a:rPr>
              <a:t> Board Report Overview</a:t>
            </a:r>
            <a:br>
              <a:rPr lang="en-GB" sz="1400">
                <a:solidFill>
                  <a:srgbClr val="FFFFFF"/>
                </a:solidFill>
              </a:rPr>
            </a:br>
            <a:endParaRPr lang="en-GB" sz="1400" dirty="0">
              <a:solidFill>
                <a:srgbClr val="FFFFFF"/>
              </a:solidFill>
            </a:endParaRPr>
          </a:p>
        </p:txBody>
      </p:sp>
      <p:sp>
        <p:nvSpPr>
          <p:cNvPr id="6" name="Title 1">
            <a:extLst>
              <a:ext uri="{FF2B5EF4-FFF2-40B4-BE49-F238E27FC236}">
                <a16:creationId xmlns:a16="http://schemas.microsoft.com/office/drawing/2014/main" id="{E0F1936C-D7B8-DA6C-DF23-556ECB153F17}"/>
              </a:ext>
            </a:extLst>
          </p:cNvPr>
          <p:cNvSpPr txBox="1">
            <a:spLocks/>
          </p:cNvSpPr>
          <p:nvPr/>
        </p:nvSpPr>
        <p:spPr>
          <a:xfrm>
            <a:off x="0" y="228600"/>
            <a:ext cx="7448550"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GB" sz="2800" b="1" dirty="0">
                <a:solidFill>
                  <a:srgbClr val="FF0000"/>
                </a:solidFill>
              </a:rPr>
              <a:t>Analysis: Price Shock</a:t>
            </a:r>
            <a:br>
              <a:rPr lang="en-GB" sz="2800" b="1" dirty="0">
                <a:solidFill>
                  <a:schemeClr val="bg1"/>
                </a:solidFill>
              </a:rPr>
            </a:br>
            <a:r>
              <a:rPr lang="en-GB" sz="2800" b="1" dirty="0">
                <a:solidFill>
                  <a:schemeClr val="bg1"/>
                </a:solidFill>
              </a:rPr>
              <a:t>Why Customers Leave at Month 12 </a:t>
            </a:r>
          </a:p>
        </p:txBody>
      </p:sp>
      <p:pic>
        <p:nvPicPr>
          <p:cNvPr id="8" name="Picture 7" descr="A screenshot of a graph&#10;&#10;AI-generated content may be incorrect.">
            <a:extLst>
              <a:ext uri="{FF2B5EF4-FFF2-40B4-BE49-F238E27FC236}">
                <a16:creationId xmlns:a16="http://schemas.microsoft.com/office/drawing/2014/main" id="{C014D076-E87F-618F-A666-DEC360468E15}"/>
              </a:ext>
            </a:extLst>
          </p:cNvPr>
          <p:cNvPicPr>
            <a:picLocks noChangeAspect="1"/>
          </p:cNvPicPr>
          <p:nvPr/>
        </p:nvPicPr>
        <p:blipFill>
          <a:blip r:embed="rId3"/>
          <a:stretch>
            <a:fillRect/>
          </a:stretch>
        </p:blipFill>
        <p:spPr>
          <a:xfrm>
            <a:off x="457200" y="1515198"/>
            <a:ext cx="8229600" cy="35761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21418"/>
        </a:solidFill>
        <a:effectLst/>
      </p:bgPr>
    </p:bg>
    <p:spTree>
      <p:nvGrpSpPr>
        <p:cNvPr id="1" name="">
          <a:extLst>
            <a:ext uri="{FF2B5EF4-FFF2-40B4-BE49-F238E27FC236}">
              <a16:creationId xmlns:a16="http://schemas.microsoft.com/office/drawing/2014/main" id="{9ADC7F3D-D966-C168-9975-C448B7E2583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3AE416-1AE9-0EAD-27A6-213D3E47E4D7}"/>
              </a:ext>
            </a:extLst>
          </p:cNvPr>
          <p:cNvSpPr>
            <a:spLocks noGrp="1"/>
          </p:cNvSpPr>
          <p:nvPr>
            <p:ph idx="1"/>
          </p:nvPr>
        </p:nvSpPr>
        <p:spPr>
          <a:xfrm>
            <a:off x="0" y="941150"/>
            <a:ext cx="9093200" cy="3397250"/>
          </a:xfrm>
        </p:spPr>
        <p:txBody>
          <a:bodyPr>
            <a:normAutofit/>
          </a:bodyPr>
          <a:lstStyle/>
          <a:p>
            <a:pPr marL="0" indent="0">
              <a:buNone/>
            </a:pPr>
            <a:r>
              <a:rPr lang="en-GB" sz="2200" u="sng" dirty="0">
                <a:solidFill>
                  <a:srgbClr val="DCDCDC"/>
                </a:solidFill>
              </a:rPr>
              <a:t>Key Points:</a:t>
            </a:r>
          </a:p>
          <a:p>
            <a:pPr marL="0" indent="0">
              <a:buNone/>
            </a:pPr>
            <a:r>
              <a:rPr lang="en-GB" sz="2200" dirty="0">
                <a:solidFill>
                  <a:srgbClr val="DCDCDC"/>
                </a:solidFill>
              </a:rPr>
              <a:t>• First-year model stacks two discounts: subtype discount + 10% new-customer discount.</a:t>
            </a:r>
            <a:br>
              <a:rPr lang="en-GB" sz="2200" dirty="0">
                <a:solidFill>
                  <a:srgbClr val="DCDCDC"/>
                </a:solidFill>
              </a:rPr>
            </a:br>
            <a:r>
              <a:rPr lang="en-GB" sz="2200" dirty="0">
                <a:solidFill>
                  <a:srgbClr val="DCDCDC"/>
                </a:solidFill>
              </a:rPr>
              <a:t>• At Month 12, users lose both discounts simultaneously → sudden price jump.</a:t>
            </a:r>
          </a:p>
          <a:p>
            <a:pPr marL="0" indent="0">
              <a:buNone/>
            </a:pPr>
            <a:r>
              <a:rPr lang="en-GB" sz="2200" dirty="0">
                <a:solidFill>
                  <a:srgbClr val="DCDCDC"/>
                </a:solidFill>
              </a:rPr>
              <a:t>• Effective monthly price increase ranges from +33% to +55% depending on tier.</a:t>
            </a:r>
          </a:p>
          <a:p>
            <a:pPr marL="0" indent="0">
              <a:buNone/>
            </a:pPr>
            <a:r>
              <a:rPr lang="en-GB" sz="2200" dirty="0">
                <a:solidFill>
                  <a:srgbClr val="DCDCDC"/>
                </a:solidFill>
              </a:rPr>
              <a:t>• Current structure rewards acquisition but penalises renewal behaviour.</a:t>
            </a:r>
          </a:p>
          <a:p>
            <a:pPr marL="0" indent="0">
              <a:buNone/>
            </a:pPr>
            <a:endParaRPr sz="2200" dirty="0">
              <a:solidFill>
                <a:srgbClr val="DCDCDC"/>
              </a:solidFill>
            </a:endParaRPr>
          </a:p>
        </p:txBody>
      </p:sp>
      <p:sp>
        <p:nvSpPr>
          <p:cNvPr id="4" name="Title 1">
            <a:extLst>
              <a:ext uri="{FF2B5EF4-FFF2-40B4-BE49-F238E27FC236}">
                <a16:creationId xmlns:a16="http://schemas.microsoft.com/office/drawing/2014/main" id="{A345A439-8752-B738-9976-53C39C3A5121}"/>
              </a:ext>
            </a:extLst>
          </p:cNvPr>
          <p:cNvSpPr txBox="1">
            <a:spLocks/>
          </p:cNvSpPr>
          <p:nvPr/>
        </p:nvSpPr>
        <p:spPr>
          <a:xfrm>
            <a:off x="-188131" y="6454656"/>
            <a:ext cx="2124881"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b="1">
                <a:solidFill>
                  <a:srgbClr val="FFFFFF"/>
                </a:solidFill>
                <a:latin typeface="Aldhabi" panose="020F0502020204030204" pitchFamily="2" charset="-78"/>
                <a:cs typeface="Aldhabi" panose="020F0502020204030204" pitchFamily="2" charset="-78"/>
              </a:rPr>
              <a:t>Magic Subscription </a:t>
            </a:r>
            <a:br>
              <a:rPr lang="en-GB" sz="1400">
                <a:solidFill>
                  <a:srgbClr val="FFFFFF"/>
                </a:solidFill>
              </a:rPr>
            </a:br>
            <a:r>
              <a:rPr lang="en-GB" sz="1400">
                <a:solidFill>
                  <a:srgbClr val="FFFFFF"/>
                </a:solidFill>
              </a:rPr>
              <a:t> Board Report Overview</a:t>
            </a:r>
            <a:br>
              <a:rPr lang="en-GB" sz="1400">
                <a:solidFill>
                  <a:srgbClr val="FFFFFF"/>
                </a:solidFill>
              </a:rPr>
            </a:br>
            <a:endParaRPr lang="en-GB" sz="1400" dirty="0">
              <a:solidFill>
                <a:srgbClr val="FFFFFF"/>
              </a:solidFill>
            </a:endParaRPr>
          </a:p>
        </p:txBody>
      </p:sp>
      <p:sp>
        <p:nvSpPr>
          <p:cNvPr id="6" name="Title 1">
            <a:extLst>
              <a:ext uri="{FF2B5EF4-FFF2-40B4-BE49-F238E27FC236}">
                <a16:creationId xmlns:a16="http://schemas.microsoft.com/office/drawing/2014/main" id="{64EB7A4C-504D-440C-EF5B-D1EC17874EA7}"/>
              </a:ext>
            </a:extLst>
          </p:cNvPr>
          <p:cNvSpPr txBox="1">
            <a:spLocks/>
          </p:cNvSpPr>
          <p:nvPr/>
        </p:nvSpPr>
        <p:spPr>
          <a:xfrm>
            <a:off x="0" y="228600"/>
            <a:ext cx="7448550" cy="457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GB" sz="2800" b="1" dirty="0">
                <a:solidFill>
                  <a:srgbClr val="FF0000"/>
                </a:solidFill>
              </a:rPr>
              <a:t>Analysis: Price Shock</a:t>
            </a:r>
            <a:br>
              <a:rPr lang="en-GB" sz="2800" b="1" dirty="0">
                <a:solidFill>
                  <a:schemeClr val="bg1"/>
                </a:solidFill>
              </a:rPr>
            </a:br>
            <a:r>
              <a:rPr lang="en-GB" sz="2800" b="1" dirty="0">
                <a:solidFill>
                  <a:schemeClr val="bg1"/>
                </a:solidFill>
              </a:rPr>
              <a:t>Why the Month-12 Price Shock Happens</a:t>
            </a:r>
          </a:p>
        </p:txBody>
      </p:sp>
      <p:pic>
        <p:nvPicPr>
          <p:cNvPr id="5" name="Picture 4" descr="A screenshot of a computer&#10;&#10;AI-generated content may be incorrect.">
            <a:extLst>
              <a:ext uri="{FF2B5EF4-FFF2-40B4-BE49-F238E27FC236}">
                <a16:creationId xmlns:a16="http://schemas.microsoft.com/office/drawing/2014/main" id="{9D0F3A5E-E4BE-83F7-089D-80EEFF4BDFB4}"/>
              </a:ext>
            </a:extLst>
          </p:cNvPr>
          <p:cNvPicPr>
            <a:picLocks noChangeAspect="1"/>
          </p:cNvPicPr>
          <p:nvPr/>
        </p:nvPicPr>
        <p:blipFill>
          <a:blip r:embed="rId3"/>
          <a:stretch>
            <a:fillRect/>
          </a:stretch>
        </p:blipFill>
        <p:spPr>
          <a:xfrm>
            <a:off x="1822450" y="3848273"/>
            <a:ext cx="6254750" cy="2920827"/>
          </a:xfrm>
          <a:prstGeom prst="rect">
            <a:avLst/>
          </a:prstGeom>
        </p:spPr>
      </p:pic>
    </p:spTree>
    <p:extLst>
      <p:ext uri="{BB962C8B-B14F-4D97-AF65-F5344CB8AC3E}">
        <p14:creationId xmlns:p14="http://schemas.microsoft.com/office/powerpoint/2010/main" val="220052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TotalTime>
  <Words>2151</Words>
  <Application>Microsoft Office PowerPoint</Application>
  <PresentationFormat>On-screen Show (4:3)</PresentationFormat>
  <Paragraphs>166</Paragraphs>
  <Slides>16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Aldhabi</vt:lpstr>
      <vt:lpstr>Arial</vt:lpstr>
      <vt:lpstr>Calibri</vt:lpstr>
      <vt:lpstr>Office Theme</vt:lpstr>
      <vt:lpstr>Magic Subscription   Board Report Overview </vt:lpstr>
      <vt:lpstr>Active Subscribers – Growth Curve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Louis Parsons</dc:creator>
  <cp:keywords/>
  <cp:lastModifiedBy>Louis Parsons</cp:lastModifiedBy>
  <cp:revision>10</cp:revision>
  <dcterms:created xsi:type="dcterms:W3CDTF">2013-01-27T09:14:16Z</dcterms:created>
  <dcterms:modified xsi:type="dcterms:W3CDTF">2025-11-23T21:09:42Z</dcterms:modified>
  <cp:category/>
</cp:coreProperties>
</file>